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7"/>
  </p:notesMasterIdLst>
  <p:sldIdLst>
    <p:sldId id="451" r:id="rId3"/>
    <p:sldId id="441" r:id="rId4"/>
    <p:sldId id="258" r:id="rId5"/>
    <p:sldId id="259" r:id="rId6"/>
    <p:sldId id="260" r:id="rId7"/>
    <p:sldId id="261" r:id="rId8"/>
    <p:sldId id="263" r:id="rId9"/>
    <p:sldId id="264" r:id="rId10"/>
    <p:sldId id="267" r:id="rId11"/>
    <p:sldId id="268" r:id="rId12"/>
    <p:sldId id="270" r:id="rId13"/>
    <p:sldId id="271" r:id="rId14"/>
    <p:sldId id="273" r:id="rId15"/>
    <p:sldId id="276" r:id="rId16"/>
    <p:sldId id="281" r:id="rId17"/>
    <p:sldId id="280" r:id="rId18"/>
    <p:sldId id="283" r:id="rId19"/>
    <p:sldId id="286" r:id="rId20"/>
    <p:sldId id="284" r:id="rId21"/>
    <p:sldId id="287" r:id="rId22"/>
    <p:sldId id="288" r:id="rId23"/>
    <p:sldId id="289" r:id="rId24"/>
    <p:sldId id="290" r:id="rId25"/>
    <p:sldId id="293" r:id="rId26"/>
    <p:sldId id="294" r:id="rId27"/>
    <p:sldId id="298" r:id="rId28"/>
    <p:sldId id="299" r:id="rId29"/>
    <p:sldId id="300" r:id="rId30"/>
    <p:sldId id="301" r:id="rId31"/>
    <p:sldId id="305" r:id="rId32"/>
    <p:sldId id="306" r:id="rId33"/>
    <p:sldId id="303" r:id="rId34"/>
    <p:sldId id="304" r:id="rId35"/>
    <p:sldId id="307" r:id="rId36"/>
    <p:sldId id="309" r:id="rId37"/>
    <p:sldId id="312" r:id="rId38"/>
    <p:sldId id="313" r:id="rId39"/>
    <p:sldId id="316" r:id="rId40"/>
    <p:sldId id="319" r:id="rId41"/>
    <p:sldId id="317" r:id="rId42"/>
    <p:sldId id="320" r:id="rId43"/>
    <p:sldId id="321" r:id="rId44"/>
    <p:sldId id="322" r:id="rId45"/>
    <p:sldId id="324" r:id="rId46"/>
    <p:sldId id="326" r:id="rId47"/>
    <p:sldId id="330" r:id="rId48"/>
    <p:sldId id="332" r:id="rId49"/>
    <p:sldId id="333" r:id="rId50"/>
    <p:sldId id="334" r:id="rId51"/>
    <p:sldId id="335" r:id="rId52"/>
    <p:sldId id="336" r:id="rId53"/>
    <p:sldId id="339" r:id="rId54"/>
    <p:sldId id="340" r:id="rId55"/>
    <p:sldId id="342" r:id="rId56"/>
    <p:sldId id="344" r:id="rId57"/>
    <p:sldId id="345" r:id="rId58"/>
    <p:sldId id="347" r:id="rId59"/>
    <p:sldId id="351" r:id="rId60"/>
    <p:sldId id="353" r:id="rId61"/>
    <p:sldId id="356" r:id="rId62"/>
    <p:sldId id="370" r:id="rId63"/>
    <p:sldId id="354" r:id="rId64"/>
    <p:sldId id="365" r:id="rId65"/>
    <p:sldId id="359" r:id="rId66"/>
    <p:sldId id="454" r:id="rId67"/>
    <p:sldId id="372" r:id="rId68"/>
    <p:sldId id="374" r:id="rId69"/>
    <p:sldId id="385" r:id="rId70"/>
    <p:sldId id="389" r:id="rId71"/>
    <p:sldId id="391" r:id="rId72"/>
    <p:sldId id="392" r:id="rId73"/>
    <p:sldId id="408" r:id="rId74"/>
    <p:sldId id="394" r:id="rId75"/>
    <p:sldId id="398" r:id="rId76"/>
    <p:sldId id="401" r:id="rId77"/>
    <p:sldId id="403" r:id="rId78"/>
    <p:sldId id="405" r:id="rId79"/>
    <p:sldId id="407" r:id="rId80"/>
    <p:sldId id="435" r:id="rId81"/>
    <p:sldId id="439" r:id="rId82"/>
    <p:sldId id="452" r:id="rId83"/>
    <p:sldId id="449" r:id="rId84"/>
    <p:sldId id="414" r:id="rId85"/>
    <p:sldId id="415" r:id="rId86"/>
    <p:sldId id="416" r:id="rId87"/>
    <p:sldId id="410" r:id="rId88"/>
    <p:sldId id="453" r:id="rId89"/>
    <p:sldId id="455" r:id="rId90"/>
    <p:sldId id="456" r:id="rId91"/>
    <p:sldId id="431" r:id="rId92"/>
    <p:sldId id="426" r:id="rId93"/>
    <p:sldId id="429" r:id="rId94"/>
    <p:sldId id="450" r:id="rId95"/>
    <p:sldId id="443" r:id="rId96"/>
    <p:sldId id="445" r:id="rId97"/>
    <p:sldId id="433" r:id="rId98"/>
    <p:sldId id="434" r:id="rId99"/>
    <p:sldId id="463" r:id="rId100"/>
    <p:sldId id="457" r:id="rId101"/>
    <p:sldId id="461" r:id="rId102"/>
    <p:sldId id="458" r:id="rId103"/>
    <p:sldId id="459" r:id="rId104"/>
    <p:sldId id="460" r:id="rId105"/>
    <p:sldId id="446" r:id="rId106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4631" autoAdjust="0"/>
  </p:normalViewPr>
  <p:slideViewPr>
    <p:cSldViewPr>
      <p:cViewPr varScale="1">
        <p:scale>
          <a:sx n="43" d="100"/>
          <a:sy n="43" d="100"/>
        </p:scale>
        <p:origin x="108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presProps" Target="pres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viewProps" Target="view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A657D5-629B-4AE7-910F-C8C619EA6E93}" type="datetimeFigureOut">
              <a:rPr lang="fi-FI" smtClean="0"/>
              <a:t>7.5.2020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F84AA-03CF-4E9A-A932-7449987BA1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8809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F84AA-03CF-4E9A-A932-7449987BA1BC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2672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7AB1-8C5C-4164-90E5-EF6E5CA3E2BA}" type="datetimeFigureOut">
              <a:rPr lang="fi-FI" smtClean="0"/>
              <a:t>7.5.2020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EB6F-7DDA-41B5-AA41-2921100B9B72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6326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7AB1-8C5C-4164-90E5-EF6E5CA3E2BA}" type="datetimeFigureOut">
              <a:rPr lang="fi-FI" smtClean="0"/>
              <a:t>7.5.2020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EB6F-7DDA-41B5-AA41-2921100B9B72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129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7AB1-8C5C-4164-90E5-EF6E5CA3E2BA}" type="datetimeFigureOut">
              <a:rPr lang="fi-FI" smtClean="0"/>
              <a:t>7.5.2020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EB6F-7DDA-41B5-AA41-2921100B9B72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4281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_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TEM_RR_PPT-taustat_RGB_kansi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441651"/>
            <a:ext cx="7772400" cy="1470025"/>
          </a:xfrm>
        </p:spPr>
        <p:txBody>
          <a:bodyPr anchor="b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26904" y="3060000"/>
            <a:ext cx="6480000" cy="900000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3852000" y="4426838"/>
            <a:ext cx="1440000" cy="252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F3CA18B-9E35-4533-979C-C6E5EEC99A99}" type="datetime1">
              <a:rPr lang="fi-FI" smtClean="0">
                <a:solidFill>
                  <a:srgbClr val="FFFFFF"/>
                </a:solidFill>
              </a:rPr>
              <a:pPr/>
              <a:t>7.5.2020</a:t>
            </a:fld>
            <a:endParaRPr lang="fi-FI" dirty="0">
              <a:solidFill>
                <a:srgbClr val="FFFFFF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772000" y="4138846"/>
            <a:ext cx="3600000" cy="252000"/>
          </a:xfrm>
        </p:spPr>
        <p:txBody>
          <a:bodyPr l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>
                <a:solidFill>
                  <a:srgbClr val="FFFFFF"/>
                </a:solidFill>
              </a:rPr>
              <a:t>Etunimi Sukunimi</a:t>
            </a:r>
          </a:p>
        </p:txBody>
      </p:sp>
      <p:sp>
        <p:nvSpPr>
          <p:cNvPr id="10" name="Kuvan paikkamerkki 18"/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5796000"/>
            <a:ext cx="1440000" cy="719137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r>
              <a:rPr lang="fi-FI" dirty="0"/>
              <a:t>logo</a:t>
            </a:r>
          </a:p>
        </p:txBody>
      </p:sp>
      <p:sp>
        <p:nvSpPr>
          <p:cNvPr id="12" name="Kuvan paikkamerkki 18"/>
          <p:cNvSpPr>
            <a:spLocks noGrp="1"/>
          </p:cNvSpPr>
          <p:nvPr>
            <p:ph type="pic" sz="quarter" idx="13" hasCustomPrompt="1"/>
          </p:nvPr>
        </p:nvSpPr>
        <p:spPr>
          <a:xfrm>
            <a:off x="2031332" y="5794990"/>
            <a:ext cx="1440000" cy="719137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r>
              <a:rPr lang="fi-FI" dirty="0"/>
              <a:t>logo</a:t>
            </a:r>
          </a:p>
        </p:txBody>
      </p:sp>
      <p:sp>
        <p:nvSpPr>
          <p:cNvPr id="13" name="Kuvan paikkamerkki 18"/>
          <p:cNvSpPr>
            <a:spLocks noGrp="1"/>
          </p:cNvSpPr>
          <p:nvPr>
            <p:ph type="pic" sz="quarter" idx="14" hasCustomPrompt="1"/>
          </p:nvPr>
        </p:nvSpPr>
        <p:spPr>
          <a:xfrm>
            <a:off x="3697880" y="5794990"/>
            <a:ext cx="1440000" cy="719137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r>
              <a:rPr lang="fi-FI" dirty="0"/>
              <a:t>logo</a:t>
            </a:r>
          </a:p>
        </p:txBody>
      </p:sp>
      <p:pic>
        <p:nvPicPr>
          <p:cNvPr id="14" name="Kuva 8" descr="VipuvoimaaEU_2014_2020_rgb-0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472800" y="5842800"/>
            <a:ext cx="1220690" cy="864095"/>
          </a:xfrm>
          <a:prstGeom prst="rect">
            <a:avLst/>
          </a:prstGeom>
        </p:spPr>
      </p:pic>
      <p:pic>
        <p:nvPicPr>
          <p:cNvPr id="15" name="Picture 14" descr="EU_EAKR_ESR_FI_vertical_20mm_rgb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800076" y="5579999"/>
            <a:ext cx="1078443" cy="11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94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_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TEM_RR_PPT-taustat_RGB_valk_kehys_ja_teksti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441651"/>
            <a:ext cx="7772400" cy="1470025"/>
          </a:xfrm>
        </p:spPr>
        <p:txBody>
          <a:bodyPr anchor="b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3852000" y="4428000"/>
            <a:ext cx="1440000" cy="252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F3CA18B-9E35-4533-979C-C6E5EEC99A99}" type="datetime1">
              <a:rPr lang="fi-FI" smtClean="0">
                <a:solidFill>
                  <a:srgbClr val="FFFFFF"/>
                </a:solidFill>
              </a:rPr>
              <a:pPr/>
              <a:t>7.5.2020</a:t>
            </a:fld>
            <a:endParaRPr lang="fi-FI" dirty="0">
              <a:solidFill>
                <a:srgbClr val="FFFFFF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772000" y="4140000"/>
            <a:ext cx="3600000" cy="252000"/>
          </a:xfrm>
        </p:spPr>
        <p:txBody>
          <a:bodyPr l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>
                <a:solidFill>
                  <a:srgbClr val="FFFFFF"/>
                </a:solidFill>
              </a:rPr>
              <a:t>Etunimi Sukunimi</a:t>
            </a:r>
          </a:p>
        </p:txBody>
      </p:sp>
      <p:sp>
        <p:nvSpPr>
          <p:cNvPr id="12" name="Alaotsikko 2"/>
          <p:cNvSpPr>
            <a:spLocks noGrp="1"/>
          </p:cNvSpPr>
          <p:nvPr>
            <p:ph type="subTitle" idx="1"/>
          </p:nvPr>
        </p:nvSpPr>
        <p:spPr>
          <a:xfrm>
            <a:off x="1322086" y="3060000"/>
            <a:ext cx="6480000" cy="900000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9" name="Kuvan paikkamerkki 18"/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5796000"/>
            <a:ext cx="1440000" cy="719137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r>
              <a:rPr lang="fi-FI" dirty="0"/>
              <a:t>logo</a:t>
            </a:r>
          </a:p>
        </p:txBody>
      </p:sp>
      <p:sp>
        <p:nvSpPr>
          <p:cNvPr id="20" name="Kuvan paikkamerkki 18"/>
          <p:cNvSpPr>
            <a:spLocks noGrp="1"/>
          </p:cNvSpPr>
          <p:nvPr>
            <p:ph type="pic" sz="quarter" idx="13" hasCustomPrompt="1"/>
          </p:nvPr>
        </p:nvSpPr>
        <p:spPr>
          <a:xfrm>
            <a:off x="2031332" y="5794990"/>
            <a:ext cx="1440000" cy="719137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r>
              <a:rPr lang="fi-FI" dirty="0"/>
              <a:t>logo</a:t>
            </a:r>
          </a:p>
        </p:txBody>
      </p:sp>
      <p:sp>
        <p:nvSpPr>
          <p:cNvPr id="21" name="Kuvan paikkamerkki 18"/>
          <p:cNvSpPr>
            <a:spLocks noGrp="1"/>
          </p:cNvSpPr>
          <p:nvPr>
            <p:ph type="pic" sz="quarter" idx="14" hasCustomPrompt="1"/>
          </p:nvPr>
        </p:nvSpPr>
        <p:spPr>
          <a:xfrm>
            <a:off x="3697880" y="5794990"/>
            <a:ext cx="1440000" cy="719137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r>
              <a:rPr lang="fi-FI" dirty="0"/>
              <a:t>logo</a:t>
            </a:r>
          </a:p>
        </p:txBody>
      </p:sp>
      <p:pic>
        <p:nvPicPr>
          <p:cNvPr id="16" name="Picture 15" descr="EU_EAKR_ESR_FI_vertical_20mm_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00076" y="5579999"/>
            <a:ext cx="1078443" cy="1115001"/>
          </a:xfrm>
          <a:prstGeom prst="rect">
            <a:avLst/>
          </a:prstGeom>
        </p:spPr>
      </p:pic>
      <p:pic>
        <p:nvPicPr>
          <p:cNvPr id="13" name="Kuva 8" descr="VipuvoimaaEU_2014_2020_rgb-01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472800" y="5842800"/>
            <a:ext cx="1220690" cy="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80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ärillinen väli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TEM_RR_PPT-taustat_RGB_valk_kehys_ja_teksti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640094" y="616414"/>
            <a:ext cx="2950096" cy="1470025"/>
          </a:xfrm>
        </p:spPr>
        <p:txBody>
          <a:bodyPr wrap="square" anchor="t" anchorCtr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A8F801-9BF5-46D1-98A5-513B8005DAC3}" type="datetime1">
              <a:rPr lang="fi-FI" smtClean="0">
                <a:solidFill>
                  <a:srgbClr val="FFFFFF"/>
                </a:solidFill>
              </a:rPr>
              <a:pPr/>
              <a:t>7.5.2020</a:t>
            </a:fld>
            <a:endParaRPr lang="fi-FI" dirty="0">
              <a:solidFill>
                <a:srgbClr val="FFFFFF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>
                <a:solidFill>
                  <a:srgbClr val="FFFFFF"/>
                </a:solidFill>
              </a:rPr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4837A0-F8B5-40DF-B7A3-2778985E9851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 dirty="0">
              <a:solidFill>
                <a:srgbClr val="FFFFFF"/>
              </a:solidFill>
            </a:endParaRPr>
          </a:p>
        </p:txBody>
      </p:sp>
      <p:pic>
        <p:nvPicPr>
          <p:cNvPr id="11" name="Picture 10" descr="EU_EAKR_ESR_FI_vertical_20mm_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00076" y="5579999"/>
            <a:ext cx="1078443" cy="1115001"/>
          </a:xfrm>
          <a:prstGeom prst="rect">
            <a:avLst/>
          </a:prstGeom>
        </p:spPr>
      </p:pic>
      <p:pic>
        <p:nvPicPr>
          <p:cNvPr id="10" name="Kuva 8" descr="VipuvoimaaEU_2014_2020_rgb-01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472800" y="5842800"/>
            <a:ext cx="1220690" cy="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208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_kuvadia: tumma kuv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TEM_RR_PPT-taustat_RGB_valk_kehys_ja_teksti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640094" y="616414"/>
            <a:ext cx="2950096" cy="1470025"/>
          </a:xfrm>
        </p:spPr>
        <p:txBody>
          <a:bodyPr wrap="square" anchor="t" anchorCtr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A8F801-9BF5-46D1-98A5-513B8005DAC3}" type="datetime1">
              <a:rPr lang="fi-FI" smtClean="0">
                <a:solidFill>
                  <a:srgbClr val="FFFFFF"/>
                </a:solidFill>
              </a:rPr>
              <a:pPr/>
              <a:t>7.5.2020</a:t>
            </a:fld>
            <a:endParaRPr lang="fi-FI" dirty="0">
              <a:solidFill>
                <a:srgbClr val="FFFFFF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>
                <a:solidFill>
                  <a:srgbClr val="FFFFFF"/>
                </a:solidFill>
              </a:rPr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4837A0-F8B5-40DF-B7A3-2778985E9851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 dirty="0">
              <a:solidFill>
                <a:srgbClr val="FFFFFF"/>
              </a:solidFill>
            </a:endParaRPr>
          </a:p>
        </p:txBody>
      </p:sp>
      <p:pic>
        <p:nvPicPr>
          <p:cNvPr id="10" name="Picture 9" descr="EU_EAKR_ESR_FI_vertical_20mm_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00076" y="5579999"/>
            <a:ext cx="1078443" cy="1115001"/>
          </a:xfrm>
          <a:prstGeom prst="rect">
            <a:avLst/>
          </a:prstGeom>
        </p:spPr>
      </p:pic>
      <p:pic>
        <p:nvPicPr>
          <p:cNvPr id="12" name="Kuva 8" descr="VipuvoimaaEU_2014_2020_rgb-01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472800" y="5842800"/>
            <a:ext cx="1220690" cy="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19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_kuvadia: vaalea kuv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TEM_RR_PPT-taustat_RGB_valk_kehys_tumma_teksti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640094" y="616414"/>
            <a:ext cx="2950096" cy="1470025"/>
          </a:xfrm>
        </p:spPr>
        <p:txBody>
          <a:bodyPr wrap="square" anchor="t" anchorCtr="0"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7A8F801-9BF5-46D1-98A5-513B8005DAC3}" type="datetime1">
              <a:rPr lang="fi-FI" smtClean="0">
                <a:solidFill>
                  <a:srgbClr val="646464"/>
                </a:solidFill>
              </a:rPr>
              <a:pPr/>
              <a:t>7.5.2020</a:t>
            </a:fld>
            <a:endParaRPr lang="fi-FI" dirty="0">
              <a:solidFill>
                <a:srgbClr val="646464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i-FI" dirty="0">
                <a:solidFill>
                  <a:srgbClr val="646464"/>
                </a:solidFill>
              </a:rPr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‹#›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9" name="Picture 8" descr="EU_EAKR_ESR_FI_vertical_20mm_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00076" y="5579999"/>
            <a:ext cx="1078443" cy="1115001"/>
          </a:xfrm>
          <a:prstGeom prst="rect">
            <a:avLst/>
          </a:prstGeom>
        </p:spPr>
      </p:pic>
      <p:pic>
        <p:nvPicPr>
          <p:cNvPr id="12" name="Kuva 8" descr="VipuvoimaaEU_2014_2020_rgb-01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472800" y="5842800"/>
            <a:ext cx="1220690" cy="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84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ekstidia: yksipalstain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TEM_RR_PPT-taustat_RGB_harmaa_kehys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40000" y="1584000"/>
            <a:ext cx="8064000" cy="4140000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wrap="none"/>
          <a:lstStyle/>
          <a:p>
            <a:fld id="{E926D19E-78B6-4D02-8772-4056A94F9977}" type="datetime1">
              <a:rPr lang="fi-FI" smtClean="0">
                <a:solidFill>
                  <a:srgbClr val="646464"/>
                </a:solidFill>
              </a:rPr>
              <a:pPr/>
              <a:t>7.5.2020</a:t>
            </a:fld>
            <a:endParaRPr lang="fi-FI" dirty="0">
              <a:solidFill>
                <a:srgbClr val="646464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wrap="none" rIns="0"/>
          <a:lstStyle/>
          <a:p>
            <a:r>
              <a:rPr lang="fi-FI" dirty="0">
                <a:solidFill>
                  <a:srgbClr val="646464"/>
                </a:solidFill>
              </a:rPr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wrap="none" rIns="0"/>
          <a:lstStyle>
            <a:lvl1pPr algn="l">
              <a:defRPr/>
            </a:lvl1pPr>
          </a:lstStyle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‹#›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10" name="Picture 9" descr="EU_EAKR_ESR_FI_vertical_20mm_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00076" y="5579999"/>
            <a:ext cx="1078443" cy="1115001"/>
          </a:xfrm>
          <a:prstGeom prst="rect">
            <a:avLst/>
          </a:prstGeom>
        </p:spPr>
      </p:pic>
      <p:pic>
        <p:nvPicPr>
          <p:cNvPr id="12" name="Kuva 8" descr="VipuvoimaaEU_2014_2020_rgb-01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472800" y="5842800"/>
            <a:ext cx="1220690" cy="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46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ekstidia: kaksipalstain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TEM_RR_PPT-taustat_RGB_harmaa_kehys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540000" y="1584000"/>
            <a:ext cx="3924000" cy="450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584000"/>
            <a:ext cx="3960000" cy="450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111C6-550F-476F-A8E9-87059F984CC5}" type="datetime1">
              <a:rPr lang="fi-FI" smtClean="0">
                <a:solidFill>
                  <a:srgbClr val="646464"/>
                </a:solidFill>
              </a:rPr>
              <a:pPr/>
              <a:t>7.5.2020</a:t>
            </a:fld>
            <a:endParaRPr lang="fi-FI" dirty="0">
              <a:solidFill>
                <a:srgbClr val="646464"/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>
                <a:solidFill>
                  <a:srgbClr val="646464"/>
                </a:solidFill>
              </a:rPr>
              <a:t>Etunimi Sukunimi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‹#›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11" name="Picture 10" descr="EU_EAKR_ESR_FI_vertical_20mm_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00076" y="5579999"/>
            <a:ext cx="1078443" cy="1115001"/>
          </a:xfrm>
          <a:prstGeom prst="rect">
            <a:avLst/>
          </a:prstGeom>
        </p:spPr>
      </p:pic>
      <p:pic>
        <p:nvPicPr>
          <p:cNvPr id="13" name="Kuva 8" descr="VipuvoimaaEU_2014_2020_rgb-01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472800" y="5842800"/>
            <a:ext cx="1220690" cy="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35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kstidia: yksip. väliotsikol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 descr="TEM_RR_PPT-taustat_RGB_harmaa_kehys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540000" y="1584000"/>
            <a:ext cx="8064448" cy="360000"/>
          </a:xfrm>
        </p:spPr>
        <p:txBody>
          <a:bodyPr wrap="square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40000" y="1980000"/>
            <a:ext cx="8064448" cy="360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FA39-4A70-4416-BD6A-317A14324BE2}" type="datetime1">
              <a:rPr lang="fi-FI" smtClean="0">
                <a:solidFill>
                  <a:srgbClr val="646464"/>
                </a:solidFill>
              </a:rPr>
              <a:pPr/>
              <a:t>7.5.2020</a:t>
            </a:fld>
            <a:endParaRPr lang="fi-FI" dirty="0">
              <a:solidFill>
                <a:srgbClr val="646464"/>
              </a:solidFill>
            </a:endParaRPr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>
                <a:solidFill>
                  <a:srgbClr val="646464"/>
                </a:solidFill>
              </a:rPr>
              <a:t>Etunimi Sukunimi</a:t>
            </a: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‹#›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13" name="Picture 12" descr="EU_EAKR_ESR_FI_vertical_20mm_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00076" y="5579999"/>
            <a:ext cx="1078443" cy="1115001"/>
          </a:xfrm>
          <a:prstGeom prst="rect">
            <a:avLst/>
          </a:prstGeom>
        </p:spPr>
      </p:pic>
      <p:pic>
        <p:nvPicPr>
          <p:cNvPr id="11" name="Kuva 8" descr="VipuvoimaaEU_2014_2020_rgb-01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472800" y="5842800"/>
            <a:ext cx="1220690" cy="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6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7AB1-8C5C-4164-90E5-EF6E5CA3E2BA}" type="datetimeFigureOut">
              <a:rPr lang="fi-FI" smtClean="0"/>
              <a:t>7.5.2020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EB6F-7DDA-41B5-AA41-2921100B9B72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221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ekstidia: vain otsikk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TEM_RR_PPT-taustat_RGB_harmaa_kehys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5EEE-C8B3-43A5-8984-4E9E998B8BE3}" type="datetime1">
              <a:rPr lang="fi-FI" smtClean="0">
                <a:solidFill>
                  <a:srgbClr val="646464"/>
                </a:solidFill>
              </a:rPr>
              <a:pPr/>
              <a:t>7.5.2020</a:t>
            </a:fld>
            <a:endParaRPr lang="fi-FI" dirty="0">
              <a:solidFill>
                <a:srgbClr val="646464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>
                <a:solidFill>
                  <a:srgbClr val="646464"/>
                </a:solidFill>
              </a:rPr>
              <a:t>Etunimi Sukunimi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‹#›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9" name="Picture 8" descr="EU_EAKR_ESR_FI_vertical_20mm_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00076" y="5579999"/>
            <a:ext cx="1078443" cy="1115001"/>
          </a:xfrm>
          <a:prstGeom prst="rect">
            <a:avLst/>
          </a:prstGeom>
        </p:spPr>
      </p:pic>
      <p:pic>
        <p:nvPicPr>
          <p:cNvPr id="11" name="Kuva 8" descr="VipuvoimaaEU_2014_2020_rgb-01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472800" y="5842800"/>
            <a:ext cx="1220690" cy="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63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Tekstidia: tyhjä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TEM_RR_PPT-taustat_RGB_harmaa_kehys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B9E0-AE4D-47F9-9DDE-55B177305E0F}" type="datetime1">
              <a:rPr lang="fi-FI" smtClean="0">
                <a:solidFill>
                  <a:srgbClr val="646464"/>
                </a:solidFill>
              </a:rPr>
              <a:pPr/>
              <a:t>7.5.2020</a:t>
            </a:fld>
            <a:endParaRPr lang="fi-FI" dirty="0">
              <a:solidFill>
                <a:srgbClr val="646464"/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>
                <a:solidFill>
                  <a:srgbClr val="646464"/>
                </a:solidFill>
              </a:rPr>
              <a:t>Etunimi Sukunimi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‹#›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8" name="Picture 7" descr="EU_EAKR_ESR_FI_vertical_20mm_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00076" y="5579999"/>
            <a:ext cx="1078443" cy="1115001"/>
          </a:xfrm>
          <a:prstGeom prst="rect">
            <a:avLst/>
          </a:prstGeom>
        </p:spPr>
      </p:pic>
      <p:pic>
        <p:nvPicPr>
          <p:cNvPr id="10" name="Kuva 8" descr="VipuvoimaaEU_2014_2020_rgb-01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472800" y="5842800"/>
            <a:ext cx="1220690" cy="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68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7AB1-8C5C-4164-90E5-EF6E5CA3E2BA}" type="datetimeFigureOut">
              <a:rPr lang="fi-FI" smtClean="0"/>
              <a:t>7.5.2020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EB6F-7DDA-41B5-AA41-2921100B9B72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512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7AB1-8C5C-4164-90E5-EF6E5CA3E2BA}" type="datetimeFigureOut">
              <a:rPr lang="fi-FI" smtClean="0"/>
              <a:t>7.5.2020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EB6F-7DDA-41B5-AA41-2921100B9B72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8838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7AB1-8C5C-4164-90E5-EF6E5CA3E2BA}" type="datetimeFigureOut">
              <a:rPr lang="fi-FI" smtClean="0"/>
              <a:t>7.5.2020</a:t>
            </a:fld>
            <a:endParaRPr lang="fi-FI" dirty="0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EB6F-7DDA-41B5-AA41-2921100B9B72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3357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7AB1-8C5C-4164-90E5-EF6E5CA3E2BA}" type="datetimeFigureOut">
              <a:rPr lang="fi-FI" smtClean="0"/>
              <a:t>7.5.2020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EB6F-7DDA-41B5-AA41-2921100B9B72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4738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7AB1-8C5C-4164-90E5-EF6E5CA3E2BA}" type="datetimeFigureOut">
              <a:rPr lang="fi-FI" smtClean="0"/>
              <a:t>7.5.2020</a:t>
            </a:fld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EB6F-7DDA-41B5-AA41-2921100B9B72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0215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7AB1-8C5C-4164-90E5-EF6E5CA3E2BA}" type="datetimeFigureOut">
              <a:rPr lang="fi-FI" smtClean="0"/>
              <a:t>7.5.2020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EB6F-7DDA-41B5-AA41-2921100B9B72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6754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7AB1-8C5C-4164-90E5-EF6E5CA3E2BA}" type="datetimeFigureOut">
              <a:rPr lang="fi-FI" smtClean="0"/>
              <a:t>7.5.2020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EB6F-7DDA-41B5-AA41-2921100B9B72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373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87AB1-8C5C-4164-90E5-EF6E5CA3E2BA}" type="datetimeFigureOut">
              <a:rPr lang="fi-FI" smtClean="0"/>
              <a:t>7.5.2020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1EB6F-7DDA-41B5-AA41-2921100B9B72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1213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540000" y="612000"/>
            <a:ext cx="8064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540000" y="1584000"/>
            <a:ext cx="8064000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2666284" y="6309320"/>
            <a:ext cx="108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21B48D5-7DCF-4B12-8FC3-76BB2D33A198}" type="datetime1">
              <a:rPr lang="fi-FI" smtClean="0">
                <a:solidFill>
                  <a:srgbClr val="646464"/>
                </a:solidFill>
              </a:rPr>
              <a:pPr/>
              <a:t>7.5.2020</a:t>
            </a:fld>
            <a:endParaRPr lang="fi-FI" dirty="0">
              <a:solidFill>
                <a:srgbClr val="646464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654030" y="6309320"/>
            <a:ext cx="1980000" cy="36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fi-FI" dirty="0">
                <a:solidFill>
                  <a:srgbClr val="646464"/>
                </a:solidFill>
              </a:rPr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89137" y="6309320"/>
            <a:ext cx="432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‹#›</a:t>
            </a:fld>
            <a:endParaRPr lang="fi-FI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07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85032" y="3789040"/>
            <a:ext cx="8229600" cy="1143000"/>
          </a:xfrm>
        </p:spPr>
        <p:txBody>
          <a:bodyPr>
            <a:noAutofit/>
          </a:bodyPr>
          <a:lstStyle/>
          <a:p>
            <a:r>
              <a:rPr lang="fi-FI" sz="4800" dirty="0">
                <a:solidFill>
                  <a:srgbClr val="FFFFFF"/>
                </a:solidFill>
                <a:latin typeface="Playbill" panose="040506030A0602020202" pitchFamily="82" charset="0"/>
              </a:rPr>
              <a:t>Passiiviset hybridipuhdistusratkaisut arktisten valumavesien typen ja raskasmetallien puhdistamiseen</a:t>
            </a:r>
            <a:br>
              <a:rPr lang="fi-FI" sz="4800" dirty="0">
                <a:solidFill>
                  <a:srgbClr val="FFFFFF"/>
                </a:solidFill>
                <a:latin typeface="Playbill" panose="040506030A0602020202" pitchFamily="82" charset="0"/>
              </a:rPr>
            </a:br>
            <a:r>
              <a:rPr lang="fi-FI" sz="4800" dirty="0">
                <a:solidFill>
                  <a:srgbClr val="FFFFFF"/>
                </a:solidFill>
                <a:latin typeface="Playbill" panose="040506030A0602020202" pitchFamily="82" charset="0"/>
              </a:rPr>
              <a:t> HybArkt</a:t>
            </a:r>
            <a:endParaRPr lang="fi-FI" sz="4800" dirty="0">
              <a:latin typeface="Playbill" panose="040506030A0602020202" pitchFamily="82" charset="0"/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98" r="-5279" b="-8258"/>
          <a:stretch/>
        </p:blipFill>
        <p:spPr>
          <a:xfrm>
            <a:off x="755576" y="1571166"/>
            <a:ext cx="1930528" cy="6291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2" descr="Oulun yliopisto - uusi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1268759"/>
            <a:ext cx="1043216" cy="13681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uorakulmio 4"/>
          <p:cNvSpPr/>
          <p:nvPr/>
        </p:nvSpPr>
        <p:spPr>
          <a:xfrm>
            <a:off x="3722845" y="5229200"/>
            <a:ext cx="391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4000" dirty="0">
                <a:latin typeface="Playbill" panose="040506030A0602020202" pitchFamily="82" charset="0"/>
              </a:rPr>
              <a:t> </a:t>
            </a:r>
            <a:r>
              <a:rPr lang="fi-FI" dirty="0"/>
              <a:t> </a:t>
            </a:r>
          </a:p>
        </p:txBody>
      </p:sp>
      <p:pic>
        <p:nvPicPr>
          <p:cNvPr id="6" name="Kuva 7">
            <a:extLst>
              <a:ext uri="{FF2B5EF4-FFF2-40B4-BE49-F238E27FC236}">
                <a16:creationId xmlns:a16="http://schemas.microsoft.com/office/drawing/2014/main" id="{054146A9-0412-46A8-9839-3B43BA639F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186" r="-2186"/>
          <a:stretch/>
        </p:blipFill>
        <p:spPr>
          <a:xfrm>
            <a:off x="4188746" y="1040620"/>
            <a:ext cx="1751405" cy="1584176"/>
          </a:xfrm>
          <a:prstGeom prst="rect">
            <a:avLst/>
          </a:prstGeom>
        </p:spPr>
      </p:pic>
      <p:pic>
        <p:nvPicPr>
          <p:cNvPr id="7" name="Picture 6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E0CA82F8-C3BC-46CC-9CB1-BDB1941B0E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" t="3672" r="709" b="3672"/>
          <a:stretch/>
        </p:blipFill>
        <p:spPr>
          <a:xfrm>
            <a:off x="6045246" y="1040620"/>
            <a:ext cx="2415709" cy="15841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1789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1" y="692696"/>
            <a:ext cx="8348073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1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kk11\E1005537$\Documents\HybArkt\Levi30.9.-3.10.2019\8.10.2019 0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41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kk11\E1005537$\Documents\HybArkt\Levi30.9.-3.10.2019\8.10.2019 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0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kk11\E1005537$\Documents\HybArkt\Levi30.9.-3.10.2019\8.10.2019 1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1"/>
          <a:stretch/>
        </p:blipFill>
        <p:spPr bwMode="auto">
          <a:xfrm>
            <a:off x="1115617" y="129848"/>
            <a:ext cx="6840760" cy="661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2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kk11\E1005537$\Documents\HybArkt\Levi30.9.-3.10.2019\8.10.2019 1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3"/>
          <a:stretch/>
        </p:blipFill>
        <p:spPr bwMode="auto">
          <a:xfrm>
            <a:off x="1589258" y="116632"/>
            <a:ext cx="602366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05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idx="4294967295"/>
          </p:nvPr>
        </p:nvSpPr>
        <p:spPr>
          <a:xfrm>
            <a:off x="467544" y="2708920"/>
            <a:ext cx="8229600" cy="1143000"/>
          </a:xfrm>
        </p:spPr>
        <p:txBody>
          <a:bodyPr>
            <a:noAutofit/>
          </a:bodyPr>
          <a:lstStyle/>
          <a:p>
            <a:r>
              <a:rPr lang="fi-FI" sz="8000" dirty="0">
                <a:solidFill>
                  <a:schemeClr val="bg1"/>
                </a:solidFill>
                <a:latin typeface="Playbill" panose="040506030A0602020202" pitchFamily="82" charset="0"/>
              </a:rPr>
              <a:t>The end</a:t>
            </a:r>
            <a:br>
              <a:rPr lang="fi-FI" sz="8000" dirty="0">
                <a:solidFill>
                  <a:schemeClr val="bg1"/>
                </a:solidFill>
                <a:latin typeface="Playbill" panose="040506030A0602020202" pitchFamily="82" charset="0"/>
              </a:rPr>
            </a:br>
            <a:r>
              <a:rPr lang="fi-FI" sz="8000" dirty="0">
                <a:solidFill>
                  <a:schemeClr val="bg1"/>
                </a:solidFill>
                <a:latin typeface="Playbill" panose="040506030A0602020202" pitchFamily="82" charset="0"/>
              </a:rPr>
              <a:t>Kiitos koko hankehenkilöstön puolesta</a:t>
            </a:r>
            <a:br>
              <a:rPr lang="fi-FI" sz="8000" dirty="0">
                <a:solidFill>
                  <a:schemeClr val="bg1"/>
                </a:solidFill>
                <a:latin typeface="Playbill" panose="040506030A0602020202" pitchFamily="82" charset="0"/>
              </a:rPr>
            </a:br>
            <a:r>
              <a:rPr lang="fi-FI" sz="8000" dirty="0">
                <a:solidFill>
                  <a:schemeClr val="bg1"/>
                </a:solidFill>
                <a:latin typeface="Playbill" panose="040506030A0602020202" pitchFamily="82" charset="0"/>
              </a:rPr>
              <a:t>EAKR-hanke</a:t>
            </a:r>
            <a:br>
              <a:rPr lang="fi-FI" sz="8000" dirty="0">
                <a:solidFill>
                  <a:schemeClr val="bg1"/>
                </a:solidFill>
                <a:latin typeface="Playbill" panose="040506030A0602020202" pitchFamily="82" charset="0"/>
              </a:rPr>
            </a:br>
            <a:r>
              <a:rPr lang="fi-FI" sz="2800" dirty="0">
                <a:solidFill>
                  <a:schemeClr val="bg1"/>
                </a:solidFill>
                <a:latin typeface="Playbill" panose="040506030A0602020202" pitchFamily="82" charset="0"/>
              </a:rPr>
              <a:t>Kuvaaja: Anne Korhonen, Suomen ympäristökeskus</a:t>
            </a:r>
          </a:p>
        </p:txBody>
      </p:sp>
    </p:spTree>
    <p:extLst>
      <p:ext uri="{BB962C8B-B14F-4D97-AF65-F5344CB8AC3E}">
        <p14:creationId xmlns:p14="http://schemas.microsoft.com/office/powerpoint/2010/main" val="102460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vortex dir="r"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2" y="692696"/>
            <a:ext cx="8239656" cy="5472608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2172" y="-171400"/>
            <a:ext cx="8229600" cy="1143000"/>
          </a:xfrm>
        </p:spPr>
        <p:txBody>
          <a:bodyPr>
            <a:normAutofit/>
          </a:bodyPr>
          <a:lstStyle/>
          <a:p>
            <a:r>
              <a:rPr lang="fi-FI" sz="4000" dirty="0">
                <a:solidFill>
                  <a:schemeClr val="bg1"/>
                </a:solidFill>
                <a:latin typeface="Playbill" panose="040506030A0602020202" pitchFamily="82" charset="0"/>
              </a:rPr>
              <a:t>Tulevan sammalyksikön patokohdan tasokorkeus mittausta</a:t>
            </a:r>
          </a:p>
        </p:txBody>
      </p:sp>
    </p:spTree>
    <p:extLst>
      <p:ext uri="{BB962C8B-B14F-4D97-AF65-F5344CB8AC3E}">
        <p14:creationId xmlns:p14="http://schemas.microsoft.com/office/powerpoint/2010/main" val="397510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14535"/>
            <a:ext cx="8022824" cy="5328592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359425" y="116632"/>
            <a:ext cx="8229600" cy="1143000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Tulevan v-padon alapuoli</a:t>
            </a:r>
          </a:p>
        </p:txBody>
      </p:sp>
    </p:spTree>
    <p:extLst>
      <p:ext uri="{BB962C8B-B14F-4D97-AF65-F5344CB8AC3E}">
        <p14:creationId xmlns:p14="http://schemas.microsoft.com/office/powerpoint/2010/main" val="292926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052736"/>
            <a:ext cx="7972661" cy="5295275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>
                <a:latin typeface="Playbill" panose="040506030A0602020202" pitchFamily="82" charset="0"/>
              </a:rPr>
              <a:t>Tulava</a:t>
            </a:r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Tuleva sammalyksikön patokohta</a:t>
            </a:r>
            <a:endParaRPr lang="fi-FI" dirty="0">
              <a:latin typeface="Playbill" panose="040506030A06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12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2" y="692696"/>
            <a:ext cx="8239656" cy="5472608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Ojan raivausta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3755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88" y="764704"/>
            <a:ext cx="813124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3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2" y="908720"/>
            <a:ext cx="8239656" cy="5472608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Tuleva patokohta, sienihakeyksikkö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17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61391"/>
            <a:ext cx="7914407" cy="5256584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Istutettua järviruokoa</a:t>
            </a:r>
          </a:p>
        </p:txBody>
      </p:sp>
    </p:spTree>
    <p:extLst>
      <p:ext uri="{BB962C8B-B14F-4D97-AF65-F5344CB8AC3E}">
        <p14:creationId xmlns:p14="http://schemas.microsoft.com/office/powerpoint/2010/main" val="163857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24" y="161544"/>
            <a:ext cx="4340352" cy="653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4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22" y="476672"/>
            <a:ext cx="889015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5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80920" cy="1584176"/>
          </a:xfrm>
        </p:spPr>
        <p:txBody>
          <a:bodyPr>
            <a:noAutofit/>
          </a:bodyPr>
          <a:lstStyle/>
          <a:p>
            <a:r>
              <a:rPr lang="fi-FI" sz="6000" dirty="0">
                <a:solidFill>
                  <a:schemeClr val="bg1"/>
                </a:solidFill>
                <a:latin typeface="Playbill" panose="040506030A0602020202" pitchFamily="82" charset="0"/>
              </a:rPr>
              <a:t>LEVI</a:t>
            </a:r>
            <a:br>
              <a:rPr lang="fi-FI" sz="6000" dirty="0">
                <a:solidFill>
                  <a:schemeClr val="bg1"/>
                </a:solidFill>
                <a:latin typeface="Playbill" panose="040506030A0602020202" pitchFamily="82" charset="0"/>
              </a:rPr>
            </a:br>
            <a:r>
              <a:rPr lang="fi-FI" sz="6000" dirty="0">
                <a:solidFill>
                  <a:schemeClr val="bg1"/>
                </a:solidFill>
                <a:latin typeface="Playbill" panose="040506030A0602020202" pitchFamily="82" charset="0"/>
              </a:rPr>
              <a:t>HULEVEDEN KÄSITTELYN HYBRIDIPILOTTIRAKENTEEN TEKEMINEN</a:t>
            </a:r>
            <a:br>
              <a:rPr lang="fi-FI" sz="6000" dirty="0">
                <a:solidFill>
                  <a:schemeClr val="bg1"/>
                </a:solidFill>
                <a:latin typeface="Playbill" panose="040506030A0602020202" pitchFamily="82" charset="0"/>
              </a:rPr>
            </a:br>
            <a:r>
              <a:rPr lang="fi-FI" sz="6000" dirty="0">
                <a:solidFill>
                  <a:schemeClr val="bg1"/>
                </a:solidFill>
                <a:latin typeface="Playbill" panose="040506030A0602020202" pitchFamily="82" charset="0"/>
              </a:rPr>
              <a:t>12.-14.6.2019</a:t>
            </a:r>
            <a:br>
              <a:rPr lang="fi-FI" sz="6000" dirty="0">
                <a:solidFill>
                  <a:schemeClr val="bg1"/>
                </a:solidFill>
                <a:latin typeface="Playbill" panose="040506030A0602020202" pitchFamily="82" charset="0"/>
              </a:rPr>
            </a:br>
            <a:endParaRPr lang="fi-FI" sz="6000" dirty="0">
              <a:solidFill>
                <a:schemeClr val="bg1"/>
              </a:solidFill>
              <a:latin typeface="Playbill" panose="040506030A06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67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">
        <p14:vortex dir="r"/>
      </p:transition>
    </mc:Choice>
    <mc:Fallback xmlns="">
      <p:transition spd="slow" advClick="0" advTm="1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1" y="692696"/>
            <a:ext cx="8348073" cy="5544616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2171" y="-243408"/>
            <a:ext cx="8229600" cy="1143000"/>
          </a:xfrm>
        </p:spPr>
        <p:txBody>
          <a:bodyPr>
            <a:normAutofit/>
          </a:bodyPr>
          <a:lstStyle/>
          <a:p>
            <a:r>
              <a:rPr lang="fi-FI" sz="4000" dirty="0">
                <a:solidFill>
                  <a:schemeClr val="bg1"/>
                </a:solidFill>
                <a:latin typeface="Playbill" panose="040506030A0602020202" pitchFamily="82" charset="0"/>
              </a:rPr>
              <a:t>Tuleva </a:t>
            </a:r>
            <a:r>
              <a:rPr lang="fi-FI" sz="4000" dirty="0" err="1">
                <a:solidFill>
                  <a:schemeClr val="bg1"/>
                </a:solidFill>
                <a:latin typeface="Playbill" panose="040506030A0602020202" pitchFamily="82" charset="0"/>
              </a:rPr>
              <a:t>kutusoraikko</a:t>
            </a:r>
            <a:endParaRPr lang="fi-FI" sz="4000" dirty="0">
              <a:solidFill>
                <a:schemeClr val="bg1"/>
              </a:solidFill>
              <a:latin typeface="Playbill" panose="040506030A06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99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5" y="620688"/>
            <a:ext cx="845649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3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5" y="620688"/>
            <a:ext cx="845649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8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71333"/>
            <a:ext cx="7820951" cy="5194512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Näkymä raivauksen jälkeen</a:t>
            </a:r>
          </a:p>
        </p:txBody>
      </p:sp>
    </p:spTree>
    <p:extLst>
      <p:ext uri="{BB962C8B-B14F-4D97-AF65-F5344CB8AC3E}">
        <p14:creationId xmlns:p14="http://schemas.microsoft.com/office/powerpoint/2010/main" val="2256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47"/>
          <a:stretch/>
        </p:blipFill>
        <p:spPr>
          <a:xfrm>
            <a:off x="899592" y="692696"/>
            <a:ext cx="7107756" cy="5867752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r>
              <a:rPr lang="fi-FI" dirty="0">
                <a:solidFill>
                  <a:prstClr val="white"/>
                </a:solidFill>
                <a:latin typeface="Playbill" panose="040506030A0602020202" pitchFamily="82" charset="0"/>
              </a:rPr>
              <a:t>Sienihakkeet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787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6678"/>
            <a:ext cx="8180308" cy="5433190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Korkeustasojen mittausta</a:t>
            </a:r>
          </a:p>
        </p:txBody>
      </p:sp>
    </p:spTree>
    <p:extLst>
      <p:ext uri="{BB962C8B-B14F-4D97-AF65-F5344CB8AC3E}">
        <p14:creationId xmlns:p14="http://schemas.microsoft.com/office/powerpoint/2010/main" val="14587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50732"/>
            <a:ext cx="8043860" cy="534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7073"/>
            <a:ext cx="7712534" cy="5122504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V-padon suunnittelua ja rakennusvaiheita</a:t>
            </a:r>
          </a:p>
        </p:txBody>
      </p:sp>
    </p:spTree>
    <p:extLst>
      <p:ext uri="{BB962C8B-B14F-4D97-AF65-F5344CB8AC3E}">
        <p14:creationId xmlns:p14="http://schemas.microsoft.com/office/powerpoint/2010/main" val="4079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5" y="620688"/>
            <a:ext cx="845649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6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8564906" cy="5688632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354427" y="-243408"/>
            <a:ext cx="8229600" cy="1143000"/>
          </a:xfrm>
        </p:spPr>
        <p:txBody>
          <a:bodyPr>
            <a:normAutofit/>
          </a:bodyPr>
          <a:lstStyle/>
          <a:p>
            <a:r>
              <a:rPr lang="fi-FI" sz="4000" dirty="0">
                <a:solidFill>
                  <a:schemeClr val="bg1"/>
                </a:solidFill>
                <a:latin typeface="Playbill" panose="040506030A0602020202" pitchFamily="82" charset="0"/>
              </a:rPr>
              <a:t>Sedimentaatioallas</a:t>
            </a:r>
          </a:p>
        </p:txBody>
      </p:sp>
    </p:spTree>
    <p:extLst>
      <p:ext uri="{BB962C8B-B14F-4D97-AF65-F5344CB8AC3E}">
        <p14:creationId xmlns:p14="http://schemas.microsoft.com/office/powerpoint/2010/main" val="327584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99" y="1052736"/>
            <a:ext cx="8456489" cy="5616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79044" y="49188"/>
            <a:ext cx="8229600" cy="1143000"/>
          </a:xfrm>
        </p:spPr>
        <p:txBody>
          <a:bodyPr/>
          <a:lstStyle/>
          <a:p>
            <a:r>
              <a:rPr lang="fi-FI" dirty="0">
                <a:solidFill>
                  <a:prstClr val="white"/>
                </a:solidFill>
                <a:latin typeface="Playbill" panose="040506030A0602020202" pitchFamily="82" charset="0"/>
              </a:rPr>
              <a:t>Hulevesialueen purkuputken suu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8094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">
        <p14:vortex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38" y="548680"/>
            <a:ext cx="867332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22446"/>
            <a:ext cx="8332701" cy="5534406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7200" y="49188"/>
            <a:ext cx="8229600" cy="1143000"/>
          </a:xfrm>
        </p:spPr>
        <p:txBody>
          <a:bodyPr>
            <a:normAutofit/>
          </a:bodyPr>
          <a:lstStyle/>
          <a:p>
            <a:r>
              <a:rPr lang="fi-FI" sz="4000" dirty="0">
                <a:solidFill>
                  <a:schemeClr val="bg1"/>
                </a:solidFill>
                <a:latin typeface="Playbill" panose="040506030A0602020202" pitchFamily="82" charset="0"/>
              </a:rPr>
              <a:t>Sedimentaatioaltaan pohjaa</a:t>
            </a:r>
          </a:p>
        </p:txBody>
      </p:sp>
    </p:spTree>
    <p:extLst>
      <p:ext uri="{BB962C8B-B14F-4D97-AF65-F5344CB8AC3E}">
        <p14:creationId xmlns:p14="http://schemas.microsoft.com/office/powerpoint/2010/main" val="290451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1" y="692696"/>
            <a:ext cx="8348073" cy="5544616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2171" y="-243408"/>
            <a:ext cx="8229600" cy="1143000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Suunnittelua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653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2" y="692696"/>
            <a:ext cx="823965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3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58824"/>
            <a:ext cx="7712534" cy="5122504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Näkymä purkuputkelle</a:t>
            </a:r>
          </a:p>
        </p:txBody>
      </p:sp>
    </p:spTree>
    <p:extLst>
      <p:ext uri="{BB962C8B-B14F-4D97-AF65-F5344CB8AC3E}">
        <p14:creationId xmlns:p14="http://schemas.microsoft.com/office/powerpoint/2010/main" val="348413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47871"/>
            <a:ext cx="7712534" cy="5122504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7200" y="115824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Näkymä purkuputkelta</a:t>
            </a:r>
          </a:p>
        </p:txBody>
      </p:sp>
    </p:spTree>
    <p:extLst>
      <p:ext uri="{BB962C8B-B14F-4D97-AF65-F5344CB8AC3E}">
        <p14:creationId xmlns:p14="http://schemas.microsoft.com/office/powerpoint/2010/main" val="2836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8224284" cy="5462398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fi-FI" dirty="0">
                <a:solidFill>
                  <a:prstClr val="white"/>
                </a:solidFill>
                <a:latin typeface="Playbill" panose="040506030A0602020202" pitchFamily="82" charset="0"/>
              </a:rPr>
              <a:t>Rakennusvaiheiden valmistelua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582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7"/>
            <a:ext cx="8008260" cy="531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5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58824"/>
            <a:ext cx="7712534" cy="5122504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7200" y="115824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Vedenpoistoa pumpulla V-padon rakentamisen helpottamiseksi</a:t>
            </a:r>
          </a:p>
        </p:txBody>
      </p:sp>
    </p:spTree>
    <p:extLst>
      <p:ext uri="{BB962C8B-B14F-4D97-AF65-F5344CB8AC3E}">
        <p14:creationId xmlns:p14="http://schemas.microsoft.com/office/powerpoint/2010/main" val="131234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88" y="764704"/>
            <a:ext cx="8043860" cy="534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6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2" y="980728"/>
            <a:ext cx="8224284" cy="5462398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2172" y="0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Luontaista näkymää purkuputken suulta katsottuna</a:t>
            </a:r>
          </a:p>
        </p:txBody>
      </p:sp>
    </p:spTree>
    <p:extLst>
      <p:ext uri="{BB962C8B-B14F-4D97-AF65-F5344CB8AC3E}">
        <p14:creationId xmlns:p14="http://schemas.microsoft.com/office/powerpoint/2010/main" val="36606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58824"/>
            <a:ext cx="7820951" cy="5194512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Korkeustasojen mittausta</a:t>
            </a:r>
          </a:p>
        </p:txBody>
      </p:sp>
    </p:spTree>
    <p:extLst>
      <p:ext uri="{BB962C8B-B14F-4D97-AF65-F5344CB8AC3E}">
        <p14:creationId xmlns:p14="http://schemas.microsoft.com/office/powerpoint/2010/main" val="410967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41110"/>
            <a:ext cx="7712534" cy="5122504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Patojen rakennusta</a:t>
            </a:r>
          </a:p>
        </p:txBody>
      </p:sp>
    </p:spTree>
    <p:extLst>
      <p:ext uri="{BB962C8B-B14F-4D97-AF65-F5344CB8AC3E}">
        <p14:creationId xmlns:p14="http://schemas.microsoft.com/office/powerpoint/2010/main" val="150611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2" y="692696"/>
            <a:ext cx="823965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2" y="692696"/>
            <a:ext cx="813124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6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88" y="764704"/>
            <a:ext cx="813124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2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88" y="764704"/>
            <a:ext cx="802282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36" y="764704"/>
            <a:ext cx="8564907" cy="5688632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02989" y="-171400"/>
            <a:ext cx="8229600" cy="1143000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V-pato asennusvalmiina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3230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4" y="908720"/>
            <a:ext cx="8476717" cy="5630058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67313" y="-99392"/>
            <a:ext cx="8229600" cy="1143000"/>
          </a:xfrm>
        </p:spPr>
        <p:txBody>
          <a:bodyPr/>
          <a:lstStyle/>
          <a:p>
            <a:r>
              <a:rPr lang="fi-FI" dirty="0" err="1">
                <a:solidFill>
                  <a:schemeClr val="bg1"/>
                </a:solidFill>
                <a:latin typeface="Playbill" panose="040506030A0602020202" pitchFamily="82" charset="0"/>
              </a:rPr>
              <a:t>Kutusoraikon</a:t>
            </a:r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 valmisteluvaiheita ja korkeustasojen mittausta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18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2" y="692696"/>
            <a:ext cx="823965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5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29545"/>
            <a:ext cx="7863435" cy="5222729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Hulevesialue jalankulkutien toiselta puolelta</a:t>
            </a:r>
          </a:p>
        </p:txBody>
      </p:sp>
    </p:spTree>
    <p:extLst>
      <p:ext uri="{BB962C8B-B14F-4D97-AF65-F5344CB8AC3E}">
        <p14:creationId xmlns:p14="http://schemas.microsoft.com/office/powerpoint/2010/main" val="246586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607254"/>
            <a:ext cx="8476716" cy="563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58824"/>
            <a:ext cx="7820951" cy="5194512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V-pato asennettuna</a:t>
            </a:r>
          </a:p>
        </p:txBody>
      </p:sp>
    </p:spTree>
    <p:extLst>
      <p:ext uri="{BB962C8B-B14F-4D97-AF65-F5344CB8AC3E}">
        <p14:creationId xmlns:p14="http://schemas.microsoft.com/office/powerpoint/2010/main" val="35741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">
        <p14:vortex dir="r"/>
      </p:transition>
    </mc:Choice>
    <mc:Fallback xmlns="">
      <p:transition spd="slow" advClick="0" advTm="1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2" y="692696"/>
            <a:ext cx="823965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3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22" y="764704"/>
            <a:ext cx="8890156" cy="5904656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Näkymä v-padolta kutusoraikkoa kohden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0282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38" y="548680"/>
            <a:ext cx="867332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9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38" y="548680"/>
            <a:ext cx="8585134" cy="57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7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38" y="548680"/>
            <a:ext cx="867332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6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22" y="476672"/>
            <a:ext cx="889015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9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2" y="908720"/>
            <a:ext cx="8224284" cy="5462398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2172" y="0"/>
            <a:ext cx="8229600" cy="1143000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Sedimentaatioaltaan kankaanasennus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5380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5" y="620688"/>
            <a:ext cx="845649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2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5" y="620688"/>
            <a:ext cx="845649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9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1" y="692696"/>
            <a:ext cx="8348073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8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75" y="620688"/>
            <a:ext cx="845649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7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2" y="692696"/>
            <a:ext cx="813124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7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4" y="1052736"/>
            <a:ext cx="8404709" cy="5582232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31308" y="-902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Sienihakeyksikön alapuolisen padon asennus,</a:t>
            </a:r>
            <a:b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</a:br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 etualalla sammalyksikön pato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8794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50732"/>
            <a:ext cx="8064896" cy="535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7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7712534" cy="5122504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Tuleva sammalyksikkö</a:t>
            </a:r>
          </a:p>
        </p:txBody>
      </p:sp>
    </p:spTree>
    <p:extLst>
      <p:ext uri="{BB962C8B-B14F-4D97-AF65-F5344CB8AC3E}">
        <p14:creationId xmlns:p14="http://schemas.microsoft.com/office/powerpoint/2010/main" val="88497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-3204864" y="260648"/>
            <a:ext cx="8229600" cy="1143000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Sammaleet</a:t>
            </a:r>
          </a:p>
        </p:txBody>
      </p:sp>
      <p:pic>
        <p:nvPicPr>
          <p:cNvPr id="3074" name="Picture 2" descr="D:\Users\E1005537\Pictures\LsäkuviaLevi\thumbnailTY09XGR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88" y="1052736"/>
            <a:ext cx="8043860" cy="5342564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67718" y="19405"/>
            <a:ext cx="8229600" cy="1143000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Sienihakeyksikön rakentamisvaiheet</a:t>
            </a:r>
          </a:p>
        </p:txBody>
      </p:sp>
    </p:spTree>
    <p:extLst>
      <p:ext uri="{BB962C8B-B14F-4D97-AF65-F5344CB8AC3E}">
        <p14:creationId xmlns:p14="http://schemas.microsoft.com/office/powerpoint/2010/main" val="422281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2" y="692696"/>
            <a:ext cx="8224284" cy="546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1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88" y="764704"/>
            <a:ext cx="802282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9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6793"/>
            <a:ext cx="8187876" cy="5438216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1143000"/>
          </a:xfrm>
          <a:solidFill>
            <a:schemeClr val="tx1"/>
          </a:solidFill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Va</a:t>
            </a:r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Valmis? Ei ihan…</a:t>
            </a:r>
          </a:p>
        </p:txBody>
      </p:sp>
    </p:spTree>
    <p:extLst>
      <p:ext uri="{BB962C8B-B14F-4D97-AF65-F5344CB8AC3E}">
        <p14:creationId xmlns:p14="http://schemas.microsoft.com/office/powerpoint/2010/main" val="16790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88" y="980728"/>
            <a:ext cx="8131240" cy="5400600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62228" y="30290"/>
            <a:ext cx="8229600" cy="1143000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Tuleva sedimentaatioallas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009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t="10093" r="9604"/>
          <a:stretch/>
        </p:blipFill>
        <p:spPr>
          <a:xfrm>
            <a:off x="971600" y="1052735"/>
            <a:ext cx="7386231" cy="5122503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67544" y="-90265"/>
            <a:ext cx="8229600" cy="1143000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Padottaa liikaa</a:t>
            </a:r>
            <a:endParaRPr lang="fi-FI" dirty="0">
              <a:latin typeface="Playbill" panose="040506030A06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35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2" y="692696"/>
            <a:ext cx="823965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9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6" y="908720"/>
            <a:ext cx="7820951" cy="5194512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79241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sz="4000" dirty="0">
                <a:solidFill>
                  <a:schemeClr val="bg1"/>
                </a:solidFill>
                <a:latin typeface="Playbill" panose="040506030A0602020202" pitchFamily="82" charset="0"/>
              </a:rPr>
              <a:t>Sienihakeyksikön poisto</a:t>
            </a:r>
            <a:br>
              <a:rPr lang="fi-FI" sz="4000" dirty="0">
                <a:solidFill>
                  <a:schemeClr val="bg1"/>
                </a:solidFill>
                <a:latin typeface="Playbill" panose="040506030A0602020202" pitchFamily="82" charset="0"/>
              </a:rPr>
            </a:br>
            <a:r>
              <a:rPr lang="fi-FI" sz="4000" dirty="0">
                <a:solidFill>
                  <a:schemeClr val="bg1"/>
                </a:solidFill>
                <a:latin typeface="Playbill" panose="040506030A0602020202" pitchFamily="8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732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2"/>
            <a:ext cx="8456490" cy="5616624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Sienihakeyksikön uusi paikka</a:t>
            </a:r>
          </a:p>
        </p:txBody>
      </p:sp>
    </p:spTree>
    <p:extLst>
      <p:ext uri="{BB962C8B-B14F-4D97-AF65-F5344CB8AC3E}">
        <p14:creationId xmlns:p14="http://schemas.microsoft.com/office/powerpoint/2010/main" val="171598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" r="4183"/>
          <a:stretch/>
        </p:blipFill>
        <p:spPr>
          <a:xfrm>
            <a:off x="395536" y="526978"/>
            <a:ext cx="8357978" cy="560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2" y="692696"/>
            <a:ext cx="823965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38" y="548680"/>
            <a:ext cx="8657142" cy="574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3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22" y="476671"/>
            <a:ext cx="8909574" cy="591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7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58824"/>
            <a:ext cx="7820951" cy="5194512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fi-FI" sz="4000" dirty="0">
                <a:solidFill>
                  <a:schemeClr val="bg1"/>
                </a:solidFill>
                <a:latin typeface="Playbill" panose="040506030A0602020202" pitchFamily="82" charset="0"/>
              </a:rPr>
              <a:t>Valmis sienihakeyksikkö</a:t>
            </a:r>
          </a:p>
        </p:txBody>
      </p:sp>
    </p:spTree>
    <p:extLst>
      <p:ext uri="{BB962C8B-B14F-4D97-AF65-F5344CB8AC3E}">
        <p14:creationId xmlns:p14="http://schemas.microsoft.com/office/powerpoint/2010/main" val="291922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58824"/>
            <a:ext cx="7495701" cy="4978488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075240" cy="984186"/>
          </a:xfrm>
        </p:spPr>
        <p:txBody>
          <a:bodyPr>
            <a:noAutofit/>
          </a:bodyPr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Aineksen hankintaa kutusoraikkoa varten </a:t>
            </a:r>
          </a:p>
        </p:txBody>
      </p:sp>
    </p:spTree>
    <p:extLst>
      <p:ext uri="{BB962C8B-B14F-4D97-AF65-F5344CB8AC3E}">
        <p14:creationId xmlns:p14="http://schemas.microsoft.com/office/powerpoint/2010/main" val="355177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7"/>
            <a:ext cx="8210132" cy="5452998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V-padon suunnittelua</a:t>
            </a:r>
          </a:p>
        </p:txBody>
      </p:sp>
    </p:spTree>
    <p:extLst>
      <p:ext uri="{BB962C8B-B14F-4D97-AF65-F5344CB8AC3E}">
        <p14:creationId xmlns:p14="http://schemas.microsoft.com/office/powerpoint/2010/main" val="27937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02906"/>
            <a:ext cx="8224284" cy="546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9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E1005537\Pictures\LsäkuviaLevi\thumbnailT8A1S24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8627"/>
            <a:ext cx="496855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8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rmAutofit/>
          </a:bodyPr>
          <a:lstStyle/>
          <a:p>
            <a:r>
              <a:rPr lang="fi-FI" sz="6000" dirty="0">
                <a:solidFill>
                  <a:schemeClr val="bg1"/>
                </a:solidFill>
                <a:latin typeface="Playbill" panose="040506030A0602020202" pitchFamily="82" charset="0"/>
              </a:rPr>
              <a:t>Valmistuneet kosteikkorakenteet</a:t>
            </a:r>
          </a:p>
        </p:txBody>
      </p:sp>
    </p:spTree>
    <p:extLst>
      <p:ext uri="{BB962C8B-B14F-4D97-AF65-F5344CB8AC3E}">
        <p14:creationId xmlns:p14="http://schemas.microsoft.com/office/powerpoint/2010/main" val="42015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">
        <p14:vortex dir="r"/>
      </p:transition>
    </mc:Choice>
    <mc:Fallback xmlns="">
      <p:transition spd="slow" advClick="0" advTm="1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48" y="908720"/>
            <a:ext cx="8404709" cy="5582232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10613" y="-243408"/>
            <a:ext cx="8229600" cy="1143000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Kutusoraikko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7308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655080"/>
            <a:ext cx="8404709" cy="55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2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655080"/>
            <a:ext cx="8296293" cy="55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1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17263"/>
            <a:ext cx="8477526" cy="563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2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Sammalyksikkö</a:t>
            </a:r>
            <a:endParaRPr lang="fi-FI" dirty="0"/>
          </a:p>
        </p:txBody>
      </p:sp>
      <p:pic>
        <p:nvPicPr>
          <p:cNvPr id="2050" name="Picture 2" descr="D:\Users\E1005537\Pictures\LsäkuviaLevi\thumbnailRK1WGVM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634" y="-2495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179512" y="620688"/>
            <a:ext cx="18291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3600" dirty="0">
                <a:solidFill>
                  <a:schemeClr val="bg1"/>
                </a:solidFill>
                <a:latin typeface="Playbill" panose="040506030A0602020202" pitchFamily="82" charset="0"/>
              </a:rPr>
              <a:t>Sammalyksikkö</a:t>
            </a:r>
          </a:p>
          <a:p>
            <a:pPr algn="ctr"/>
            <a:r>
              <a:rPr lang="fi-FI" sz="3600" dirty="0">
                <a:solidFill>
                  <a:schemeClr val="bg1"/>
                </a:solidFill>
                <a:latin typeface="Playbill" panose="040506030A0602020202" pitchFamily="82" charset="0"/>
              </a:rPr>
              <a:t>ja</a:t>
            </a:r>
          </a:p>
          <a:p>
            <a:pPr algn="ctr"/>
            <a:r>
              <a:rPr lang="fi-FI" sz="3600" dirty="0">
                <a:solidFill>
                  <a:schemeClr val="bg1"/>
                </a:solidFill>
                <a:latin typeface="Playbill" panose="040506030A0602020202" pitchFamily="82" charset="0"/>
              </a:rPr>
              <a:t> pato</a:t>
            </a:r>
            <a:endParaRPr lang="fi-FI" sz="3600" dirty="0"/>
          </a:p>
        </p:txBody>
      </p:sp>
    </p:spTree>
    <p:extLst>
      <p:ext uri="{BB962C8B-B14F-4D97-AF65-F5344CB8AC3E}">
        <p14:creationId xmlns:p14="http://schemas.microsoft.com/office/powerpoint/2010/main" val="33193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s\E1005537\Pictures\LsäkuviaLevi\thumbnail0NBWB2F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68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Users\E1005537\Pictures\LsäkuviaLevi\thumbnailQGFP0O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0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5" y="908720"/>
            <a:ext cx="8456490" cy="5616624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V-padon asennuskohta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2154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9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8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5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9" y="0"/>
            <a:ext cx="3857625" cy="6858000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4000" dirty="0">
                <a:solidFill>
                  <a:schemeClr val="bg1"/>
                </a:solidFill>
                <a:latin typeface="Playbill" panose="040506030A0602020202" pitchFamily="82" charset="0"/>
              </a:rPr>
              <a:t>Sienihakeyksikkö</a:t>
            </a:r>
          </a:p>
        </p:txBody>
      </p:sp>
    </p:spTree>
    <p:extLst>
      <p:ext uri="{BB962C8B-B14F-4D97-AF65-F5344CB8AC3E}">
        <p14:creationId xmlns:p14="http://schemas.microsoft.com/office/powerpoint/2010/main" val="383068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">
        <p14:vortex dir="r"/>
      </p:transition>
    </mc:Choice>
    <mc:Fallback xmlns="">
      <p:transition spd="slow" advClick="0" advTm="1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67511" r="30165"/>
          <a:stretch/>
        </p:blipFill>
        <p:spPr>
          <a:xfrm>
            <a:off x="251520" y="1484784"/>
            <a:ext cx="8699479" cy="3877684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  <a:latin typeface="Playbill" panose="040506030A0602020202" pitchFamily="82" charset="0"/>
              </a:rPr>
              <a:t>Ja pato</a:t>
            </a:r>
          </a:p>
        </p:txBody>
      </p:sp>
    </p:spTree>
    <p:extLst>
      <p:ext uri="{BB962C8B-B14F-4D97-AF65-F5344CB8AC3E}">
        <p14:creationId xmlns:p14="http://schemas.microsoft.com/office/powerpoint/2010/main" val="359680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1" b="19206"/>
          <a:stretch/>
        </p:blipFill>
        <p:spPr>
          <a:xfrm>
            <a:off x="1907704" y="64864"/>
            <a:ext cx="5328591" cy="672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3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t="59722" b="1296"/>
          <a:stretch/>
        </p:blipFill>
        <p:spPr>
          <a:xfrm>
            <a:off x="539552" y="908720"/>
            <a:ext cx="8108614" cy="5619408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67544" y="-75808"/>
            <a:ext cx="8229600" cy="1143000"/>
          </a:xfrm>
        </p:spPr>
        <p:txBody>
          <a:bodyPr>
            <a:normAutofit/>
          </a:bodyPr>
          <a:lstStyle/>
          <a:p>
            <a:r>
              <a:rPr lang="fi-FI" sz="4000" dirty="0">
                <a:solidFill>
                  <a:schemeClr val="bg1"/>
                </a:solidFill>
                <a:latin typeface="Playbill" panose="040506030A0602020202" pitchFamily="82" charset="0"/>
              </a:rPr>
              <a:t>V-pato mittausantureineen</a:t>
            </a:r>
          </a:p>
        </p:txBody>
      </p:sp>
    </p:spTree>
    <p:extLst>
      <p:ext uri="{BB962C8B-B14F-4D97-AF65-F5344CB8AC3E}">
        <p14:creationId xmlns:p14="http://schemas.microsoft.com/office/powerpoint/2010/main" val="333908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">
        <p14:vortex dir="r"/>
      </p:transition>
    </mc:Choice>
    <mc:Fallback xmlns="">
      <p:transition spd="slow" advClick="0" advTm="1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9" y="0"/>
            <a:ext cx="3857625" cy="6858000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-2700808" y="260648"/>
            <a:ext cx="8229600" cy="1143000"/>
          </a:xfrm>
        </p:spPr>
        <p:txBody>
          <a:bodyPr>
            <a:normAutofit/>
          </a:bodyPr>
          <a:lstStyle/>
          <a:p>
            <a:r>
              <a:rPr lang="fi-FI" sz="4000" dirty="0">
                <a:solidFill>
                  <a:schemeClr val="bg1"/>
                </a:solidFill>
                <a:latin typeface="Playbill" panose="040506030A0602020202" pitchFamily="82" charset="0"/>
              </a:rPr>
              <a:t>Sedimentaatioallas</a:t>
            </a:r>
          </a:p>
        </p:txBody>
      </p:sp>
    </p:spTree>
    <p:extLst>
      <p:ext uri="{BB962C8B-B14F-4D97-AF65-F5344CB8AC3E}">
        <p14:creationId xmlns:p14="http://schemas.microsoft.com/office/powerpoint/2010/main" val="24019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">
        <p14:vortex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r="44"/>
          <a:stretch/>
        </p:blipFill>
        <p:spPr>
          <a:xfrm>
            <a:off x="2643188" y="-952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6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>
            <a:normAutofit/>
          </a:bodyPr>
          <a:lstStyle/>
          <a:p>
            <a:r>
              <a:rPr lang="fi-FI" sz="6000" dirty="0">
                <a:solidFill>
                  <a:schemeClr val="bg1"/>
                </a:solidFill>
                <a:latin typeface="Playbill" panose="040506030A0602020202" pitchFamily="82" charset="0"/>
              </a:rPr>
              <a:t>Myöhemmin korjatut rakenteet</a:t>
            </a:r>
          </a:p>
        </p:txBody>
      </p:sp>
    </p:spTree>
    <p:extLst>
      <p:ext uri="{BB962C8B-B14F-4D97-AF65-F5344CB8AC3E}">
        <p14:creationId xmlns:p14="http://schemas.microsoft.com/office/powerpoint/2010/main" val="35841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">
        <p14:vortex dir="r"/>
      </p:transition>
    </mc:Choice>
    <mc:Fallback xmlns="">
      <p:transition spd="slow" advClick="0" advTm="1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Sienihakkeiden vaihto katiskoihin</a:t>
            </a:r>
          </a:p>
        </p:txBody>
      </p:sp>
      <p:pic>
        <p:nvPicPr>
          <p:cNvPr id="1026" name="Picture 2" descr="\\kk11\E1005537$\Documents\HybArkt\Levi30.9.-3.10.2019\8.10.2019 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04053"/>
            <a:ext cx="4227934" cy="563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58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_Rakennerahastot_2014-2020_mallipohja_EAKR_FI_7.14">
  <a:themeElements>
    <a:clrScheme name="TEM_Rakennerahastot">
      <a:dk1>
        <a:sysClr val="windowText" lastClr="000000"/>
      </a:dk1>
      <a:lt1>
        <a:srgbClr val="FFFFFF"/>
      </a:lt1>
      <a:dk2>
        <a:srgbClr val="646464"/>
      </a:dk2>
      <a:lt2>
        <a:srgbClr val="FFFFFF"/>
      </a:lt2>
      <a:accent1>
        <a:srgbClr val="8CBE41"/>
      </a:accent1>
      <a:accent2>
        <a:srgbClr val="5BC6E8"/>
      </a:accent2>
      <a:accent3>
        <a:srgbClr val="009FDA"/>
      </a:accent3>
      <a:accent4>
        <a:srgbClr val="5F378C"/>
      </a:accent4>
      <a:accent5>
        <a:srgbClr val="E2007A"/>
      </a:accent5>
      <a:accent6>
        <a:srgbClr val="F6921E"/>
      </a:accent6>
      <a:hlink>
        <a:srgbClr val="00549F"/>
      </a:hlink>
      <a:folHlink>
        <a:srgbClr val="00B299"/>
      </a:folHlink>
    </a:clrScheme>
    <a:fontScheme name="TEM_Rakennerahast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2207</TotalTime>
  <Words>144</Words>
  <Application>Microsoft Office PowerPoint</Application>
  <PresentationFormat>Näytössä katseltava diaesitys (4:3)</PresentationFormat>
  <Paragraphs>58</Paragraphs>
  <Slides>104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104</vt:i4>
      </vt:variant>
    </vt:vector>
  </HeadingPairs>
  <TitlesOfParts>
    <vt:vector size="109" baseType="lpstr">
      <vt:lpstr>Arial</vt:lpstr>
      <vt:lpstr>Calibri</vt:lpstr>
      <vt:lpstr>Playbill</vt:lpstr>
      <vt:lpstr>Office-teema</vt:lpstr>
      <vt:lpstr>TEM_Rakennerahastot_2014-2020_mallipohja_EAKR_FI_7.14</vt:lpstr>
      <vt:lpstr>Passiiviset hybridipuhdistusratkaisut arktisten valumavesien typen ja raskasmetallien puhdistamiseen  HybArkt</vt:lpstr>
      <vt:lpstr>LEVI HULEVEDEN KÄSITTELYN HYBRIDIPILOTTIRAKENTEEN TEKEMINEN 12.-14.6.2019 </vt:lpstr>
      <vt:lpstr>Hulevesialueen purkuputken suu</vt:lpstr>
      <vt:lpstr>Luontaista näkymää purkuputken suulta katsottuna</vt:lpstr>
      <vt:lpstr>PowerPoint-esitys</vt:lpstr>
      <vt:lpstr>PowerPoint-esitys</vt:lpstr>
      <vt:lpstr>Tuleva sedimentaatioallas</vt:lpstr>
      <vt:lpstr>V-padon suunnittelua</vt:lpstr>
      <vt:lpstr>V-padon asennuskohta</vt:lpstr>
      <vt:lpstr>PowerPoint-esitys</vt:lpstr>
      <vt:lpstr>Tulevan sammalyksikön patokohdan tasokorkeus mittausta</vt:lpstr>
      <vt:lpstr>Tulevan v-padon alapuoli</vt:lpstr>
      <vt:lpstr>TulavaTuleva sammalyksikön patokohta</vt:lpstr>
      <vt:lpstr>Ojan raivausta</vt:lpstr>
      <vt:lpstr>PowerPoint-esitys</vt:lpstr>
      <vt:lpstr>Tuleva patokohta, sienihakeyksikkö</vt:lpstr>
      <vt:lpstr>Istutettua järviruokoa</vt:lpstr>
      <vt:lpstr>PowerPoint-esitys</vt:lpstr>
      <vt:lpstr>PowerPoint-esitys</vt:lpstr>
      <vt:lpstr>Tuleva kutusoraikko</vt:lpstr>
      <vt:lpstr>PowerPoint-esitys</vt:lpstr>
      <vt:lpstr>PowerPoint-esitys</vt:lpstr>
      <vt:lpstr>Näkymä raivauksen jälkeen</vt:lpstr>
      <vt:lpstr>Sienihakkeet</vt:lpstr>
      <vt:lpstr>Korkeustasojen mittausta</vt:lpstr>
      <vt:lpstr>PowerPoint-esitys</vt:lpstr>
      <vt:lpstr>V-padon suunnittelua ja rakennusvaiheita</vt:lpstr>
      <vt:lpstr>PowerPoint-esitys</vt:lpstr>
      <vt:lpstr>Sedimentaatioallas</vt:lpstr>
      <vt:lpstr>PowerPoint-esitys</vt:lpstr>
      <vt:lpstr>Sedimentaatioaltaan pohjaa</vt:lpstr>
      <vt:lpstr>Suunnittelua</vt:lpstr>
      <vt:lpstr>PowerPoint-esitys</vt:lpstr>
      <vt:lpstr>Näkymä purkuputkelle</vt:lpstr>
      <vt:lpstr>Näkymä purkuputkelta</vt:lpstr>
      <vt:lpstr>Rakennusvaiheiden valmistelua</vt:lpstr>
      <vt:lpstr>PowerPoint-esitys</vt:lpstr>
      <vt:lpstr>Vedenpoistoa pumpulla V-padon rakentamisen helpottamiseksi</vt:lpstr>
      <vt:lpstr>PowerPoint-esitys</vt:lpstr>
      <vt:lpstr>Korkeustasojen mittausta</vt:lpstr>
      <vt:lpstr>Patojen rakennusta</vt:lpstr>
      <vt:lpstr>PowerPoint-esitys</vt:lpstr>
      <vt:lpstr>PowerPoint-esitys</vt:lpstr>
      <vt:lpstr>PowerPoint-esitys</vt:lpstr>
      <vt:lpstr>PowerPoint-esitys</vt:lpstr>
      <vt:lpstr>V-pato asennusvalmiina</vt:lpstr>
      <vt:lpstr>Kutusoraikon valmisteluvaiheita ja korkeustasojen mittausta</vt:lpstr>
      <vt:lpstr>PowerPoint-esitys</vt:lpstr>
      <vt:lpstr>Hulevesialue jalankulkutien toiselta puolelta</vt:lpstr>
      <vt:lpstr>V-pato asennettuna</vt:lpstr>
      <vt:lpstr>PowerPoint-esitys</vt:lpstr>
      <vt:lpstr>Näkymä v-padolta kutusoraikkoa kohden</vt:lpstr>
      <vt:lpstr>PowerPoint-esitys</vt:lpstr>
      <vt:lpstr>PowerPoint-esitys</vt:lpstr>
      <vt:lpstr>PowerPoint-esitys</vt:lpstr>
      <vt:lpstr>PowerPoint-esitys</vt:lpstr>
      <vt:lpstr>Sedimentaatioaltaan kankaanasennus</vt:lpstr>
      <vt:lpstr>PowerPoint-esitys</vt:lpstr>
      <vt:lpstr>PowerPoint-esitys</vt:lpstr>
      <vt:lpstr>PowerPoint-esitys</vt:lpstr>
      <vt:lpstr>PowerPoint-esitys</vt:lpstr>
      <vt:lpstr>Sienihakeyksikön alapuolisen padon asennus,  etualalla sammalyksikön pato</vt:lpstr>
      <vt:lpstr>PowerPoint-esitys</vt:lpstr>
      <vt:lpstr>Tuleva sammalyksikkö</vt:lpstr>
      <vt:lpstr>Sammaleet</vt:lpstr>
      <vt:lpstr>Sienihakeyksikön rakentamisvaiheet</vt:lpstr>
      <vt:lpstr>PowerPoint-esitys</vt:lpstr>
      <vt:lpstr>PowerPoint-esitys</vt:lpstr>
      <vt:lpstr>VaValmis? Ei ihan…</vt:lpstr>
      <vt:lpstr>Padottaa liikaa</vt:lpstr>
      <vt:lpstr>PowerPoint-esitys</vt:lpstr>
      <vt:lpstr>Sienihakeyksikön poisto  </vt:lpstr>
      <vt:lpstr>Sienihakeyksikön uusi paikka</vt:lpstr>
      <vt:lpstr>PowerPoint-esitys</vt:lpstr>
      <vt:lpstr>PowerPoint-esitys</vt:lpstr>
      <vt:lpstr>PowerPoint-esitys</vt:lpstr>
      <vt:lpstr>PowerPoint-esitys</vt:lpstr>
      <vt:lpstr>Valmis sienihakeyksikkö</vt:lpstr>
      <vt:lpstr>Aineksen hankintaa kutusoraikkoa varten </vt:lpstr>
      <vt:lpstr>PowerPoint-esitys</vt:lpstr>
      <vt:lpstr>PowerPoint-esitys</vt:lpstr>
      <vt:lpstr>Valmistuneet kosteikkorakenteet</vt:lpstr>
      <vt:lpstr>Kutusoraikko</vt:lpstr>
      <vt:lpstr>PowerPoint-esitys</vt:lpstr>
      <vt:lpstr>PowerPoint-esitys</vt:lpstr>
      <vt:lpstr>PowerPoint-esitys</vt:lpstr>
      <vt:lpstr>Sammalyksikkö</vt:lpstr>
      <vt:lpstr>PowerPoint-esitys</vt:lpstr>
      <vt:lpstr>PowerPoint-esitys</vt:lpstr>
      <vt:lpstr>PowerPoint-esitys</vt:lpstr>
      <vt:lpstr>PowerPoint-esitys</vt:lpstr>
      <vt:lpstr>Sienihakeyksikkö</vt:lpstr>
      <vt:lpstr>Ja pato</vt:lpstr>
      <vt:lpstr>PowerPoint-esitys</vt:lpstr>
      <vt:lpstr>V-pato mittausantureineen</vt:lpstr>
      <vt:lpstr>Sedimentaatioallas</vt:lpstr>
      <vt:lpstr>PowerPoint-esitys</vt:lpstr>
      <vt:lpstr>Myöhemmin korjatut rakenteet</vt:lpstr>
      <vt:lpstr>Sienihakkeiden vaihto katiskoihin</vt:lpstr>
      <vt:lpstr>PowerPoint-esitys</vt:lpstr>
      <vt:lpstr>PowerPoint-esitys</vt:lpstr>
      <vt:lpstr>PowerPoint-esitys</vt:lpstr>
      <vt:lpstr>PowerPoint-esitys</vt:lpstr>
      <vt:lpstr>The end Kiitos koko hankehenkilöstön puolesta EAKR-hanke Kuvaaja: Anne Korhonen, Suomen ympäristökeskus</vt:lpstr>
    </vt:vector>
  </TitlesOfParts>
  <Company>Ympäristöhallinto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Korhonen Anne</dc:creator>
  <cp:lastModifiedBy>Korhonen Anne</cp:lastModifiedBy>
  <cp:revision>105</cp:revision>
  <dcterms:created xsi:type="dcterms:W3CDTF">2019-08-21T07:52:39Z</dcterms:created>
  <dcterms:modified xsi:type="dcterms:W3CDTF">2020-05-07T05:04:33Z</dcterms:modified>
</cp:coreProperties>
</file>