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1"/>
  </p:handoutMasterIdLst>
  <p:sldIdLst>
    <p:sldId id="281" r:id="rId2"/>
    <p:sldId id="283" r:id="rId3"/>
    <p:sldId id="327" r:id="rId4"/>
    <p:sldId id="309" r:id="rId5"/>
    <p:sldId id="313" r:id="rId6"/>
    <p:sldId id="323" r:id="rId7"/>
    <p:sldId id="286" r:id="rId8"/>
    <p:sldId id="328" r:id="rId9"/>
    <p:sldId id="315" r:id="rId10"/>
    <p:sldId id="314" r:id="rId11"/>
    <p:sldId id="289" r:id="rId12"/>
    <p:sldId id="329" r:id="rId13"/>
    <p:sldId id="330" r:id="rId14"/>
    <p:sldId id="317" r:id="rId15"/>
    <p:sldId id="321" r:id="rId16"/>
    <p:sldId id="322" r:id="rId17"/>
    <p:sldId id="324" r:id="rId18"/>
    <p:sldId id="325" r:id="rId19"/>
    <p:sldId id="291" r:id="rId2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C04F3A-4DB2-8A31-F443-A8EFF18E90E9}" name="Heli Lassila" initials="HL" userId="S::heli.lassila@ramboll.fi::f4e7b9af-f512-46ed-9679-33c4c687d984" providerId="AD"/>
  <p188:author id="{A4511E5E-9237-5EBE-37CB-43F678C30E9E}" name="Pirjo Tuomi" initials="PT" userId="S::pirjo.tuomi@afry.com::2aae2605-38cc-4fc6-9e1a-9e9fba535c5a" providerId="AD"/>
  <p188:author id="{B3D164AC-4F17-5D74-8A00-028FF800AA9F}" name="Björklöf Katarina" initials="KB" userId="S::katarina.bjorklof@syke.fi::795b8471-7cb3-42a4-a056-70f3f40ba9e5" providerId="AD"/>
  <p188:author id="{474B54B1-D64D-40FC-E32F-DA52696F7B83}" name="Perkola Noora" initials="NP" userId="S::Noora.Perkola@syke.fi::681fb87a-56bb-4025-ae4d-830daa044a08" providerId="AD"/>
  <p188:author id="{DDEA59C5-029E-981C-2045-688088C47C29}" name="Juha Parviainen" initials="JP" userId="S::juha.parviainen@ramboll.fi::2289631d-3113-4d57-98ec-63a509606a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E9EA"/>
    <a:srgbClr val="FCD9C9"/>
    <a:srgbClr val="C7E3D2"/>
    <a:srgbClr val="BB5B0F"/>
    <a:srgbClr val="006085"/>
    <a:srgbClr val="575756"/>
    <a:srgbClr val="005854"/>
    <a:srgbClr val="0064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93447" autoAdjust="0"/>
  </p:normalViewPr>
  <p:slideViewPr>
    <p:cSldViewPr snapToGrid="0">
      <p:cViewPr varScale="1">
        <p:scale>
          <a:sx n="53" d="100"/>
          <a:sy n="53" d="100"/>
        </p:scale>
        <p:origin x="36" y="140"/>
      </p:cViewPr>
      <p:guideLst/>
    </p:cSldViewPr>
  </p:slideViewPr>
  <p:notesTextViewPr>
    <p:cViewPr>
      <p:scale>
        <a:sx n="3" d="2"/>
        <a:sy n="3" d="2"/>
      </p:scale>
      <p:origin x="0" y="0"/>
    </p:cViewPr>
  </p:notesTextViewPr>
  <p:notesViewPr>
    <p:cSldViewPr snapToGrid="0">
      <p:cViewPr varScale="1">
        <p:scale>
          <a:sx n="99" d="100"/>
          <a:sy n="99" d="100"/>
        </p:scale>
        <p:origin x="271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4A7382A4-7677-4590-A18C-11C088A66F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9FCE2259-9C3A-4B50-9C10-2DDB547984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75198A-0B67-45E7-879E-3A22D8DA6CCC}" type="datetimeFigureOut">
              <a:rPr lang="fi-FI" smtClean="0"/>
              <a:t>2.4.2026</a:t>
            </a:fld>
            <a:endParaRPr lang="fi-FI"/>
          </a:p>
        </p:txBody>
      </p:sp>
      <p:sp>
        <p:nvSpPr>
          <p:cNvPr id="4" name="Alatunnisteen paikkamerkki 3">
            <a:extLst>
              <a:ext uri="{FF2B5EF4-FFF2-40B4-BE49-F238E27FC236}">
                <a16:creationId xmlns:a16="http://schemas.microsoft.com/office/drawing/2014/main" id="{74091104-0B05-4BE9-964A-52C4BFC62C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A577DC7D-56F4-464D-A7ED-67446E2CF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115BE3-7426-49EF-8204-FBE4680B5F80}" type="slidenum">
              <a:rPr lang="fi-FI" smtClean="0"/>
              <a:t>‹#›</a:t>
            </a:fld>
            <a:endParaRPr lang="fi-FI"/>
          </a:p>
        </p:txBody>
      </p:sp>
    </p:spTree>
    <p:extLst>
      <p:ext uri="{BB962C8B-B14F-4D97-AF65-F5344CB8AC3E}">
        <p14:creationId xmlns:p14="http://schemas.microsoft.com/office/powerpoint/2010/main" val="248961740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dia">
    <p:spTree>
      <p:nvGrpSpPr>
        <p:cNvPr id="1" name=""/>
        <p:cNvGrpSpPr/>
        <p:nvPr/>
      </p:nvGrpSpPr>
      <p:grpSpPr>
        <a:xfrm>
          <a:off x="0" y="0"/>
          <a:ext cx="0" cy="0"/>
          <a:chOff x="0" y="0"/>
          <a:chExt cx="0" cy="0"/>
        </a:xfrm>
      </p:grpSpPr>
      <p:sp>
        <p:nvSpPr>
          <p:cNvPr id="20" name="Kuvan paikkamerkki 19">
            <a:extLst>
              <a:ext uri="{FF2B5EF4-FFF2-40B4-BE49-F238E27FC236}">
                <a16:creationId xmlns:a16="http://schemas.microsoft.com/office/drawing/2014/main" id="{E662A4DB-756C-4A01-89A6-719E2870CA3C}"/>
              </a:ext>
            </a:extLst>
          </p:cNvPr>
          <p:cNvSpPr>
            <a:spLocks noGrp="1"/>
          </p:cNvSpPr>
          <p:nvPr>
            <p:ph type="pic" sz="quarter" idx="12"/>
          </p:nvPr>
        </p:nvSpPr>
        <p:spPr>
          <a:xfrm>
            <a:off x="1" y="0"/>
            <a:ext cx="4409563" cy="6858000"/>
          </a:xfrm>
          <a:custGeom>
            <a:avLst/>
            <a:gdLst>
              <a:gd name="connsiteX0" fmla="*/ 0 w 4409563"/>
              <a:gd name="connsiteY0" fmla="*/ 0 h 6858000"/>
              <a:gd name="connsiteX1" fmla="*/ 4219539 w 4409563"/>
              <a:gd name="connsiteY1" fmla="*/ 0 h 6858000"/>
              <a:gd name="connsiteX2" fmla="*/ 4270514 w 4409563"/>
              <a:gd name="connsiteY2" fmla="*/ 220866 h 6858000"/>
              <a:gd name="connsiteX3" fmla="*/ 4409563 w 4409563"/>
              <a:gd name="connsiteY3" fmla="*/ 1600200 h 6858000"/>
              <a:gd name="connsiteX4" fmla="*/ 2167266 w 4409563"/>
              <a:gd name="connsiteY4" fmla="*/ 6666361 h 6858000"/>
              <a:gd name="connsiteX5" fmla="*/ 1946031 w 4409563"/>
              <a:gd name="connsiteY5" fmla="*/ 6858000 h 6858000"/>
              <a:gd name="connsiteX6" fmla="*/ 0 w 440956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9563" h="6858000">
                <a:moveTo>
                  <a:pt x="0" y="0"/>
                </a:moveTo>
                <a:lnTo>
                  <a:pt x="4219539" y="0"/>
                </a:lnTo>
                <a:lnTo>
                  <a:pt x="4270514" y="220866"/>
                </a:lnTo>
                <a:cubicBezTo>
                  <a:pt x="4361685" y="666403"/>
                  <a:pt x="4409563" y="1127710"/>
                  <a:pt x="4409563" y="1600200"/>
                </a:cubicBezTo>
                <a:cubicBezTo>
                  <a:pt x="4409563" y="3608281"/>
                  <a:pt x="3544756" y="5414376"/>
                  <a:pt x="2167266" y="6666361"/>
                </a:cubicBezTo>
                <a:lnTo>
                  <a:pt x="1946031" y="6858000"/>
                </a:lnTo>
                <a:lnTo>
                  <a:pt x="0" y="6858000"/>
                </a:lnTo>
                <a:close/>
              </a:path>
            </a:pathLst>
          </a:custGeom>
        </p:spPr>
        <p:txBody>
          <a:bodyPr wrap="square">
            <a:noAutofit/>
          </a:bodyPr>
          <a:lstStyle>
            <a:lvl1pPr marL="342900" indent="-342900">
              <a:buClr>
                <a:srgbClr val="005854"/>
              </a:buClr>
              <a:buFont typeface="Arial" panose="020B0604020202020204" pitchFamily="34" charset="0"/>
              <a:buChar char="•"/>
              <a:defRPr/>
            </a:lvl1pPr>
          </a:lstStyle>
          <a:p>
            <a:endParaRPr lang="fi-FI" dirty="0"/>
          </a:p>
        </p:txBody>
      </p:sp>
      <p:sp>
        <p:nvSpPr>
          <p:cNvPr id="2" name="Otsikko 1">
            <a:extLst>
              <a:ext uri="{FF2B5EF4-FFF2-40B4-BE49-F238E27FC236}">
                <a16:creationId xmlns:a16="http://schemas.microsoft.com/office/drawing/2014/main" id="{54504B2F-E5B4-4871-8E8C-64CA64BF0126}"/>
              </a:ext>
            </a:extLst>
          </p:cNvPr>
          <p:cNvSpPr>
            <a:spLocks noGrp="1"/>
          </p:cNvSpPr>
          <p:nvPr>
            <p:ph type="ctrTitle" hasCustomPrompt="1"/>
          </p:nvPr>
        </p:nvSpPr>
        <p:spPr>
          <a:xfrm>
            <a:off x="4866766" y="1392571"/>
            <a:ext cx="6752077" cy="2117391"/>
          </a:xfrm>
        </p:spPr>
        <p:txBody>
          <a:bodyPr anchor="b">
            <a:normAutofit/>
          </a:bodyPr>
          <a:lstStyle>
            <a:lvl1pPr algn="r">
              <a:defRPr sz="3600" b="1">
                <a:solidFill>
                  <a:srgbClr val="005854"/>
                </a:solidFill>
              </a:defRPr>
            </a:lvl1pPr>
          </a:lstStyle>
          <a:p>
            <a:r>
              <a:rPr lang="fi-FI" dirty="0"/>
              <a:t>Esityksen kansidia</a:t>
            </a:r>
          </a:p>
        </p:txBody>
      </p:sp>
      <p:sp>
        <p:nvSpPr>
          <p:cNvPr id="3" name="Alaotsikko 2">
            <a:extLst>
              <a:ext uri="{FF2B5EF4-FFF2-40B4-BE49-F238E27FC236}">
                <a16:creationId xmlns:a16="http://schemas.microsoft.com/office/drawing/2014/main" id="{4599C843-2CCD-48D8-ADBF-984888594CA1}"/>
              </a:ext>
            </a:extLst>
          </p:cNvPr>
          <p:cNvSpPr>
            <a:spLocks noGrp="1"/>
          </p:cNvSpPr>
          <p:nvPr>
            <p:ph type="subTitle" idx="1" hasCustomPrompt="1"/>
          </p:nvPr>
        </p:nvSpPr>
        <p:spPr>
          <a:xfrm>
            <a:off x="4866766" y="3602038"/>
            <a:ext cx="6752078" cy="830814"/>
          </a:xfrm>
        </p:spPr>
        <p:txBody>
          <a:bodyPr/>
          <a:lstStyle>
            <a:lvl1pPr marL="0" indent="0" algn="r">
              <a:buNone/>
              <a:defRPr sz="2400">
                <a:solidFill>
                  <a:srgbClr val="0058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Mahdollinen alaotsikko</a:t>
            </a:r>
          </a:p>
        </p:txBody>
      </p:sp>
      <p:sp>
        <p:nvSpPr>
          <p:cNvPr id="51" name="Tekstin paikkamerkki 50">
            <a:extLst>
              <a:ext uri="{FF2B5EF4-FFF2-40B4-BE49-F238E27FC236}">
                <a16:creationId xmlns:a16="http://schemas.microsoft.com/office/drawing/2014/main" id="{51E1F7AD-978B-45C7-A90C-3DA2C04AF61C}"/>
              </a:ext>
            </a:extLst>
          </p:cNvPr>
          <p:cNvSpPr>
            <a:spLocks noGrp="1"/>
          </p:cNvSpPr>
          <p:nvPr>
            <p:ph type="body" sz="quarter" idx="11" hasCustomPrompt="1"/>
          </p:nvPr>
        </p:nvSpPr>
        <p:spPr>
          <a:xfrm>
            <a:off x="4866746" y="4511675"/>
            <a:ext cx="6752168" cy="1660525"/>
          </a:xfrm>
        </p:spPr>
        <p:txBody>
          <a:bodyPr>
            <a:normAutofit/>
          </a:bodyPr>
          <a:lstStyle>
            <a:lvl1pPr marL="0" indent="0" algn="r">
              <a:buNone/>
              <a:defRPr sz="1600">
                <a:solidFill>
                  <a:srgbClr val="005854"/>
                </a:solidFill>
              </a:defRPr>
            </a:lvl1pPr>
          </a:lstStyle>
          <a:p>
            <a:pPr lvl="0"/>
            <a:r>
              <a:rPr lang="fi-FI" dirty="0"/>
              <a:t>Esittäjän nimi</a:t>
            </a:r>
          </a:p>
          <a:p>
            <a:pPr lvl="0"/>
            <a:r>
              <a:rPr lang="fi-FI" dirty="0"/>
              <a:t>Titteli</a:t>
            </a:r>
          </a:p>
          <a:p>
            <a:pPr lvl="0"/>
            <a:r>
              <a:rPr lang="fi-FI" dirty="0" err="1"/>
              <a:t>Organisaaio</a:t>
            </a:r>
            <a:endParaRPr lang="fi-FI" dirty="0"/>
          </a:p>
        </p:txBody>
      </p:sp>
      <p:pic>
        <p:nvPicPr>
          <p:cNvPr id="4" name="Graphic 3">
            <a:extLst>
              <a:ext uri="{FF2B5EF4-FFF2-40B4-BE49-F238E27FC236}">
                <a16:creationId xmlns:a16="http://schemas.microsoft.com/office/drawing/2014/main" id="{B5E646F3-A7F5-B984-16E0-82FF6EAD83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6083" y="582182"/>
            <a:ext cx="2165038" cy="365125"/>
          </a:xfrm>
          <a:prstGeom prst="rect">
            <a:avLst/>
          </a:prstGeom>
        </p:spPr>
      </p:pic>
    </p:spTree>
    <p:extLst>
      <p:ext uri="{BB962C8B-B14F-4D97-AF65-F5344CB8AC3E}">
        <p14:creationId xmlns:p14="http://schemas.microsoft.com/office/powerpoint/2010/main" val="535689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in otsikko ja logo">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A5A10091-5035-43C5-B344-DC24F9E220F7}"/>
              </a:ext>
            </a:extLst>
          </p:cNvPr>
          <p:cNvSpPr>
            <a:spLocks noGrp="1"/>
          </p:cNvSpPr>
          <p:nvPr>
            <p:ph type="dt" sz="half" idx="10"/>
          </p:nvPr>
        </p:nvSpPr>
        <p:spPr/>
        <p:txBody>
          <a:bodyPr/>
          <a:lstStyle>
            <a:lvl1pPr>
              <a:defRPr>
                <a:solidFill>
                  <a:srgbClr val="575756"/>
                </a:solidFill>
              </a:defRPr>
            </a:lvl1pPr>
          </a:lstStyle>
          <a:p>
            <a:fld id="{9960B9E3-7556-4C9C-A8CD-E8E033798071}" type="datetimeFigureOut">
              <a:rPr lang="fi-FI" smtClean="0"/>
              <a:pPr/>
              <a:t>2.4.2026</a:t>
            </a:fld>
            <a:endParaRPr lang="fi-FI" dirty="0"/>
          </a:p>
        </p:txBody>
      </p:sp>
      <p:sp>
        <p:nvSpPr>
          <p:cNvPr id="4" name="Alatunnisteen paikkamerkki 3">
            <a:extLst>
              <a:ext uri="{FF2B5EF4-FFF2-40B4-BE49-F238E27FC236}">
                <a16:creationId xmlns:a16="http://schemas.microsoft.com/office/drawing/2014/main" id="{15119305-AE19-4F5C-9E11-EA04A5E0C9FF}"/>
              </a:ext>
            </a:extLst>
          </p:cNvPr>
          <p:cNvSpPr>
            <a:spLocks noGrp="1"/>
          </p:cNvSpPr>
          <p:nvPr>
            <p:ph type="ftr" sz="quarter" idx="11"/>
          </p:nvPr>
        </p:nvSpPr>
        <p:spPr/>
        <p:txBody>
          <a:bodyPr/>
          <a:lstStyle>
            <a:lvl1pPr>
              <a:defRPr>
                <a:solidFill>
                  <a:srgbClr val="575756"/>
                </a:solidFill>
              </a:defRPr>
            </a:lvl1pPr>
          </a:lstStyle>
          <a:p>
            <a:endParaRPr lang="fi-FI" dirty="0"/>
          </a:p>
        </p:txBody>
      </p:sp>
      <p:sp>
        <p:nvSpPr>
          <p:cNvPr id="5" name="Dian numeron paikkamerkki 4">
            <a:extLst>
              <a:ext uri="{FF2B5EF4-FFF2-40B4-BE49-F238E27FC236}">
                <a16:creationId xmlns:a16="http://schemas.microsoft.com/office/drawing/2014/main" id="{7BEB41A9-1562-46B5-A7D7-5736893F238B}"/>
              </a:ext>
            </a:extLst>
          </p:cNvPr>
          <p:cNvSpPr>
            <a:spLocks noGrp="1"/>
          </p:cNvSpPr>
          <p:nvPr>
            <p:ph type="sldNum" sz="quarter" idx="12"/>
          </p:nvPr>
        </p:nvSpPr>
        <p:spPr/>
        <p:txBody>
          <a:bodyPr/>
          <a:lstStyle>
            <a:lvl1pPr>
              <a:defRPr>
                <a:solidFill>
                  <a:srgbClr val="575756"/>
                </a:solidFill>
              </a:defRPr>
            </a:lvl1pPr>
          </a:lstStyle>
          <a:p>
            <a:fld id="{7615E613-9417-4175-ADBE-872590CFBB17}" type="slidenum">
              <a:rPr lang="fi-FI" smtClean="0"/>
              <a:pPr/>
              <a:t>‹#›</a:t>
            </a:fld>
            <a:endParaRPr lang="fi-FI" dirty="0"/>
          </a:p>
        </p:txBody>
      </p:sp>
      <p:sp>
        <p:nvSpPr>
          <p:cNvPr id="7" name="Otsikko 1">
            <a:extLst>
              <a:ext uri="{FF2B5EF4-FFF2-40B4-BE49-F238E27FC236}">
                <a16:creationId xmlns:a16="http://schemas.microsoft.com/office/drawing/2014/main" id="{340F0C0E-E38F-4B1E-B6DB-62A7A1CB18EB}"/>
              </a:ext>
            </a:extLst>
          </p:cNvPr>
          <p:cNvSpPr>
            <a:spLocks noGrp="1"/>
          </p:cNvSpPr>
          <p:nvPr>
            <p:ph type="title" hasCustomPrompt="1"/>
          </p:nvPr>
        </p:nvSpPr>
        <p:spPr>
          <a:xfrm>
            <a:off x="838200" y="365125"/>
            <a:ext cx="8582637" cy="1325563"/>
          </a:xfrm>
        </p:spPr>
        <p:txBody>
          <a:bodyPr>
            <a:normAutofit/>
          </a:bodyPr>
          <a:lstStyle>
            <a:lvl1pPr>
              <a:defRPr sz="3600" b="1">
                <a:solidFill>
                  <a:srgbClr val="005854"/>
                </a:solidFill>
              </a:defRPr>
            </a:lvl1pPr>
          </a:lstStyle>
          <a:p>
            <a:r>
              <a:rPr lang="fi-FI" dirty="0"/>
              <a:t>Otsikko</a:t>
            </a:r>
          </a:p>
        </p:txBody>
      </p:sp>
      <p:pic>
        <p:nvPicPr>
          <p:cNvPr id="8" name="Graphic 7">
            <a:extLst>
              <a:ext uri="{FF2B5EF4-FFF2-40B4-BE49-F238E27FC236}">
                <a16:creationId xmlns:a16="http://schemas.microsoft.com/office/drawing/2014/main" id="{56ABF3E4-1CE6-A31C-FC16-F46304ED12B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6083" y="582182"/>
            <a:ext cx="2165038" cy="365125"/>
          </a:xfrm>
          <a:prstGeom prst="rect">
            <a:avLst/>
          </a:prstGeom>
        </p:spPr>
      </p:pic>
    </p:spTree>
    <p:extLst>
      <p:ext uri="{BB962C8B-B14F-4D97-AF65-F5344CB8AC3E}">
        <p14:creationId xmlns:p14="http://schemas.microsoft.com/office/powerpoint/2010/main" val="3797897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CCFE8EA-B4FA-4800-AA66-8F9B880A6388}"/>
              </a:ext>
            </a:extLst>
          </p:cNvPr>
          <p:cNvSpPr>
            <a:spLocks noGrp="1"/>
          </p:cNvSpPr>
          <p:nvPr>
            <p:ph type="dt" sz="half" idx="10"/>
          </p:nvPr>
        </p:nvSpPr>
        <p:spPr/>
        <p:txBody>
          <a:bodyPr/>
          <a:lstStyle>
            <a:lvl1pPr>
              <a:defRPr>
                <a:solidFill>
                  <a:srgbClr val="575756"/>
                </a:solidFill>
              </a:defRPr>
            </a:lvl1pPr>
          </a:lstStyle>
          <a:p>
            <a:fld id="{9960B9E3-7556-4C9C-A8CD-E8E033798071}" type="datetimeFigureOut">
              <a:rPr lang="fi-FI" smtClean="0"/>
              <a:pPr/>
              <a:t>2.4.2026</a:t>
            </a:fld>
            <a:endParaRPr lang="fi-FI" dirty="0"/>
          </a:p>
        </p:txBody>
      </p:sp>
      <p:sp>
        <p:nvSpPr>
          <p:cNvPr id="3" name="Alatunnisteen paikkamerkki 2">
            <a:extLst>
              <a:ext uri="{FF2B5EF4-FFF2-40B4-BE49-F238E27FC236}">
                <a16:creationId xmlns:a16="http://schemas.microsoft.com/office/drawing/2014/main" id="{A3936C39-59A4-4BC8-A383-97EBDD5FEA31}"/>
              </a:ext>
            </a:extLst>
          </p:cNvPr>
          <p:cNvSpPr>
            <a:spLocks noGrp="1"/>
          </p:cNvSpPr>
          <p:nvPr>
            <p:ph type="ftr" sz="quarter" idx="11"/>
          </p:nvPr>
        </p:nvSpPr>
        <p:spPr/>
        <p:txBody>
          <a:bodyPr/>
          <a:lstStyle>
            <a:lvl1pPr>
              <a:defRPr>
                <a:solidFill>
                  <a:srgbClr val="575756"/>
                </a:solidFill>
              </a:defRPr>
            </a:lvl1pPr>
          </a:lstStyle>
          <a:p>
            <a:endParaRPr lang="fi-FI" dirty="0"/>
          </a:p>
        </p:txBody>
      </p:sp>
      <p:sp>
        <p:nvSpPr>
          <p:cNvPr id="4" name="Dian numeron paikkamerkki 3">
            <a:extLst>
              <a:ext uri="{FF2B5EF4-FFF2-40B4-BE49-F238E27FC236}">
                <a16:creationId xmlns:a16="http://schemas.microsoft.com/office/drawing/2014/main" id="{6ABF9F60-9F61-42D1-A5FE-98619372C719}"/>
              </a:ext>
            </a:extLst>
          </p:cNvPr>
          <p:cNvSpPr>
            <a:spLocks noGrp="1"/>
          </p:cNvSpPr>
          <p:nvPr>
            <p:ph type="sldNum" sz="quarter" idx="12"/>
          </p:nvPr>
        </p:nvSpPr>
        <p:spPr/>
        <p:txBody>
          <a:bodyPr/>
          <a:lstStyle>
            <a:lvl1pPr>
              <a:defRPr>
                <a:solidFill>
                  <a:srgbClr val="575756"/>
                </a:solidFill>
              </a:defRPr>
            </a:lvl1pPr>
          </a:lstStyle>
          <a:p>
            <a:fld id="{7615E613-9417-4175-ADBE-872590CFBB17}" type="slidenum">
              <a:rPr lang="fi-FI" smtClean="0"/>
              <a:pPr/>
              <a:t>‹#›</a:t>
            </a:fld>
            <a:endParaRPr lang="fi-FI" dirty="0"/>
          </a:p>
        </p:txBody>
      </p:sp>
      <p:pic>
        <p:nvPicPr>
          <p:cNvPr id="6" name="Graphic 5">
            <a:extLst>
              <a:ext uri="{FF2B5EF4-FFF2-40B4-BE49-F238E27FC236}">
                <a16:creationId xmlns:a16="http://schemas.microsoft.com/office/drawing/2014/main" id="{9F7B69C8-3538-E4E5-4D19-D26744DAE84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6083" y="582182"/>
            <a:ext cx="2165038" cy="365125"/>
          </a:xfrm>
          <a:prstGeom prst="rect">
            <a:avLst/>
          </a:prstGeom>
        </p:spPr>
      </p:pic>
    </p:spTree>
    <p:extLst>
      <p:ext uri="{BB962C8B-B14F-4D97-AF65-F5344CB8AC3E}">
        <p14:creationId xmlns:p14="http://schemas.microsoft.com/office/powerpoint/2010/main" val="1756708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CCFE8EA-B4FA-4800-AA66-8F9B880A6388}"/>
              </a:ext>
            </a:extLst>
          </p:cNvPr>
          <p:cNvSpPr>
            <a:spLocks noGrp="1"/>
          </p:cNvSpPr>
          <p:nvPr>
            <p:ph type="dt" sz="half" idx="10"/>
          </p:nvPr>
        </p:nvSpPr>
        <p:spPr/>
        <p:txBody>
          <a:bodyPr/>
          <a:lstStyle>
            <a:lvl1pPr>
              <a:defRPr>
                <a:solidFill>
                  <a:srgbClr val="575756"/>
                </a:solidFill>
              </a:defRPr>
            </a:lvl1pPr>
          </a:lstStyle>
          <a:p>
            <a:fld id="{9960B9E3-7556-4C9C-A8CD-E8E033798071}" type="datetimeFigureOut">
              <a:rPr lang="fi-FI" smtClean="0"/>
              <a:pPr/>
              <a:t>2.4.2026</a:t>
            </a:fld>
            <a:endParaRPr lang="fi-FI" dirty="0"/>
          </a:p>
        </p:txBody>
      </p:sp>
      <p:sp>
        <p:nvSpPr>
          <p:cNvPr id="3" name="Alatunnisteen paikkamerkki 2">
            <a:extLst>
              <a:ext uri="{FF2B5EF4-FFF2-40B4-BE49-F238E27FC236}">
                <a16:creationId xmlns:a16="http://schemas.microsoft.com/office/drawing/2014/main" id="{A3936C39-59A4-4BC8-A383-97EBDD5FEA31}"/>
              </a:ext>
            </a:extLst>
          </p:cNvPr>
          <p:cNvSpPr>
            <a:spLocks noGrp="1"/>
          </p:cNvSpPr>
          <p:nvPr>
            <p:ph type="ftr" sz="quarter" idx="11"/>
          </p:nvPr>
        </p:nvSpPr>
        <p:spPr/>
        <p:txBody>
          <a:bodyPr/>
          <a:lstStyle>
            <a:lvl1pPr>
              <a:defRPr>
                <a:solidFill>
                  <a:srgbClr val="575756"/>
                </a:solidFill>
              </a:defRPr>
            </a:lvl1pPr>
          </a:lstStyle>
          <a:p>
            <a:endParaRPr lang="fi-FI" dirty="0"/>
          </a:p>
        </p:txBody>
      </p:sp>
      <p:sp>
        <p:nvSpPr>
          <p:cNvPr id="4" name="Dian numeron paikkamerkki 3">
            <a:extLst>
              <a:ext uri="{FF2B5EF4-FFF2-40B4-BE49-F238E27FC236}">
                <a16:creationId xmlns:a16="http://schemas.microsoft.com/office/drawing/2014/main" id="{6ABF9F60-9F61-42D1-A5FE-98619372C719}"/>
              </a:ext>
            </a:extLst>
          </p:cNvPr>
          <p:cNvSpPr>
            <a:spLocks noGrp="1"/>
          </p:cNvSpPr>
          <p:nvPr>
            <p:ph type="sldNum" sz="quarter" idx="12"/>
          </p:nvPr>
        </p:nvSpPr>
        <p:spPr/>
        <p:txBody>
          <a:bodyPr/>
          <a:lstStyle>
            <a:lvl1pPr>
              <a:defRPr>
                <a:solidFill>
                  <a:srgbClr val="575756"/>
                </a:solidFill>
              </a:defRPr>
            </a:lvl1pPr>
          </a:lstStyle>
          <a:p>
            <a:fld id="{7615E613-9417-4175-ADBE-872590CFBB17}" type="slidenum">
              <a:rPr lang="fi-FI" smtClean="0"/>
              <a:pPr/>
              <a:t>‹#›</a:t>
            </a:fld>
            <a:endParaRPr lang="fi-FI" dirty="0"/>
          </a:p>
        </p:txBody>
      </p:sp>
    </p:spTree>
    <p:extLst>
      <p:ext uri="{BB962C8B-B14F-4D97-AF65-F5344CB8AC3E}">
        <p14:creationId xmlns:p14="http://schemas.microsoft.com/office/powerpoint/2010/main" val="3968613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äliotsikkodia">
    <p:spTree>
      <p:nvGrpSpPr>
        <p:cNvPr id="1" name=""/>
        <p:cNvGrpSpPr/>
        <p:nvPr/>
      </p:nvGrpSpPr>
      <p:grpSpPr>
        <a:xfrm>
          <a:off x="0" y="0"/>
          <a:ext cx="0" cy="0"/>
          <a:chOff x="0" y="0"/>
          <a:chExt cx="0" cy="0"/>
        </a:xfrm>
      </p:grpSpPr>
      <p:sp>
        <p:nvSpPr>
          <p:cNvPr id="13" name="Kuvan paikkamerkki 12">
            <a:extLst>
              <a:ext uri="{FF2B5EF4-FFF2-40B4-BE49-F238E27FC236}">
                <a16:creationId xmlns:a16="http://schemas.microsoft.com/office/drawing/2014/main" id="{46C0FA5C-8097-4063-83D1-ED8E5170B993}"/>
              </a:ext>
            </a:extLst>
          </p:cNvPr>
          <p:cNvSpPr>
            <a:spLocks noGrp="1"/>
          </p:cNvSpPr>
          <p:nvPr>
            <p:ph type="pic" sz="quarter" idx="12"/>
          </p:nvPr>
        </p:nvSpPr>
        <p:spPr>
          <a:xfrm>
            <a:off x="7774141" y="0"/>
            <a:ext cx="4417861" cy="6858000"/>
          </a:xfrm>
          <a:custGeom>
            <a:avLst/>
            <a:gdLst>
              <a:gd name="connsiteX0" fmla="*/ 0 w 4417861"/>
              <a:gd name="connsiteY0" fmla="*/ 0 h 6858000"/>
              <a:gd name="connsiteX1" fmla="*/ 4417861 w 4417861"/>
              <a:gd name="connsiteY1" fmla="*/ 0 h 6858000"/>
              <a:gd name="connsiteX2" fmla="*/ 4417861 w 4417861"/>
              <a:gd name="connsiteY2" fmla="*/ 6858000 h 6858000"/>
              <a:gd name="connsiteX3" fmla="*/ 0 w 4417861"/>
              <a:gd name="connsiteY3" fmla="*/ 6858000 h 6858000"/>
              <a:gd name="connsiteX4" fmla="*/ 44057 w 4417861"/>
              <a:gd name="connsiteY4" fmla="*/ 6789278 h 6858000"/>
              <a:gd name="connsiteX5" fmla="*/ 982234 w 4417861"/>
              <a:gd name="connsiteY5" fmla="*/ 3429000 h 6858000"/>
              <a:gd name="connsiteX6" fmla="*/ 44057 w 4417861"/>
              <a:gd name="connsiteY6" fmla="*/ 68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7861" h="6858000">
                <a:moveTo>
                  <a:pt x="0" y="0"/>
                </a:moveTo>
                <a:lnTo>
                  <a:pt x="4417861" y="0"/>
                </a:lnTo>
                <a:lnTo>
                  <a:pt x="4417861" y="6858000"/>
                </a:lnTo>
                <a:lnTo>
                  <a:pt x="0" y="6858000"/>
                </a:lnTo>
                <a:lnTo>
                  <a:pt x="44057" y="6789278"/>
                </a:lnTo>
                <a:cubicBezTo>
                  <a:pt x="639400" y="5809475"/>
                  <a:pt x="982234" y="4659274"/>
                  <a:pt x="982234" y="3429000"/>
                </a:cubicBezTo>
                <a:cubicBezTo>
                  <a:pt x="982234" y="2198726"/>
                  <a:pt x="639400" y="1048526"/>
                  <a:pt x="44057" y="68722"/>
                </a:cubicBezTo>
                <a:close/>
              </a:path>
            </a:pathLst>
          </a:custGeom>
        </p:spPr>
        <p:txBody>
          <a:bodyPr wrap="square">
            <a:noAutofit/>
          </a:bodyPr>
          <a:lstStyle>
            <a:lvl1pPr>
              <a:buClr>
                <a:srgbClr val="005854"/>
              </a:buClr>
              <a:defRPr/>
            </a:lvl1pPr>
          </a:lstStyle>
          <a:p>
            <a:endParaRPr lang="fi-FI" dirty="0"/>
          </a:p>
        </p:txBody>
      </p:sp>
      <p:sp>
        <p:nvSpPr>
          <p:cNvPr id="34" name="Otsikko 1">
            <a:extLst>
              <a:ext uri="{FF2B5EF4-FFF2-40B4-BE49-F238E27FC236}">
                <a16:creationId xmlns:a16="http://schemas.microsoft.com/office/drawing/2014/main" id="{B88B5B0E-9349-4B0E-9777-EA9CBA0F37DB}"/>
              </a:ext>
            </a:extLst>
          </p:cNvPr>
          <p:cNvSpPr>
            <a:spLocks noGrp="1"/>
          </p:cNvSpPr>
          <p:nvPr>
            <p:ph type="ctrTitle" hasCustomPrompt="1"/>
          </p:nvPr>
        </p:nvSpPr>
        <p:spPr>
          <a:xfrm>
            <a:off x="1296795" y="2069430"/>
            <a:ext cx="7225747" cy="1695287"/>
          </a:xfrm>
        </p:spPr>
        <p:txBody>
          <a:bodyPr anchor="b">
            <a:normAutofit/>
          </a:bodyPr>
          <a:lstStyle>
            <a:lvl1pPr algn="l">
              <a:defRPr sz="3600" b="1">
                <a:solidFill>
                  <a:srgbClr val="005854"/>
                </a:solidFill>
              </a:defRPr>
            </a:lvl1pPr>
          </a:lstStyle>
          <a:p>
            <a:r>
              <a:rPr lang="fi-FI" dirty="0"/>
              <a:t>Esityksen väliotsikkodia</a:t>
            </a:r>
          </a:p>
        </p:txBody>
      </p:sp>
      <p:sp>
        <p:nvSpPr>
          <p:cNvPr id="35" name="Alaotsikko 2">
            <a:extLst>
              <a:ext uri="{FF2B5EF4-FFF2-40B4-BE49-F238E27FC236}">
                <a16:creationId xmlns:a16="http://schemas.microsoft.com/office/drawing/2014/main" id="{3F53D9E5-A2CE-414F-98C3-8D7E81D99612}"/>
              </a:ext>
            </a:extLst>
          </p:cNvPr>
          <p:cNvSpPr>
            <a:spLocks noGrp="1"/>
          </p:cNvSpPr>
          <p:nvPr>
            <p:ph type="subTitle" idx="1" hasCustomPrompt="1"/>
          </p:nvPr>
        </p:nvSpPr>
        <p:spPr>
          <a:xfrm>
            <a:off x="1296795" y="3856793"/>
            <a:ext cx="7225748" cy="830814"/>
          </a:xfrm>
        </p:spPr>
        <p:txBody>
          <a:bodyPr/>
          <a:lstStyle>
            <a:lvl1pPr marL="0" indent="0" algn="l">
              <a:buNone/>
              <a:defRPr sz="2400">
                <a:solidFill>
                  <a:srgbClr val="0058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Mahdollinen alaotsikko</a:t>
            </a:r>
          </a:p>
        </p:txBody>
      </p:sp>
      <p:pic>
        <p:nvPicPr>
          <p:cNvPr id="2" name="Graphic 1">
            <a:extLst>
              <a:ext uri="{FF2B5EF4-FFF2-40B4-BE49-F238E27FC236}">
                <a16:creationId xmlns:a16="http://schemas.microsoft.com/office/drawing/2014/main" id="{DB1A3EC5-53C8-93D8-5E97-8AFB9CDC70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9738" y="582182"/>
            <a:ext cx="2165038" cy="365125"/>
          </a:xfrm>
          <a:prstGeom prst="rect">
            <a:avLst/>
          </a:prstGeom>
        </p:spPr>
      </p:pic>
    </p:spTree>
    <p:extLst>
      <p:ext uri="{BB962C8B-B14F-4D97-AF65-F5344CB8AC3E}">
        <p14:creationId xmlns:p14="http://schemas.microsoft.com/office/powerpoint/2010/main" val="422049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_ingressi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78C1E8-C8CF-45BC-AB55-909DB83FEE85}"/>
              </a:ext>
            </a:extLst>
          </p:cNvPr>
          <p:cNvSpPr>
            <a:spLocks noGrp="1"/>
          </p:cNvSpPr>
          <p:nvPr>
            <p:ph type="title" hasCustomPrompt="1"/>
          </p:nvPr>
        </p:nvSpPr>
        <p:spPr>
          <a:xfrm>
            <a:off x="838200" y="365125"/>
            <a:ext cx="8582637" cy="1325563"/>
          </a:xfrm>
        </p:spPr>
        <p:txBody>
          <a:bodyPr>
            <a:normAutofit/>
          </a:bodyPr>
          <a:lstStyle>
            <a:lvl1pPr>
              <a:defRPr sz="3600" b="1">
                <a:solidFill>
                  <a:srgbClr val="005854"/>
                </a:solidFill>
              </a:defRPr>
            </a:lvl1pPr>
          </a:lstStyle>
          <a:p>
            <a:r>
              <a:rPr lang="fi-FI" dirty="0"/>
              <a:t>Otsikko</a:t>
            </a:r>
          </a:p>
        </p:txBody>
      </p:sp>
      <p:sp>
        <p:nvSpPr>
          <p:cNvPr id="3" name="Sisällön paikkamerkki 2">
            <a:extLst>
              <a:ext uri="{FF2B5EF4-FFF2-40B4-BE49-F238E27FC236}">
                <a16:creationId xmlns:a16="http://schemas.microsoft.com/office/drawing/2014/main" id="{8603908F-E1D6-43B9-B608-D87AD7FD2D54}"/>
              </a:ext>
            </a:extLst>
          </p:cNvPr>
          <p:cNvSpPr>
            <a:spLocks noGrp="1"/>
          </p:cNvSpPr>
          <p:nvPr>
            <p:ph idx="1" hasCustomPrompt="1"/>
          </p:nvPr>
        </p:nvSpPr>
        <p:spPr>
          <a:xfrm>
            <a:off x="838200" y="2642531"/>
            <a:ext cx="10515600" cy="3534431"/>
          </a:xfrm>
        </p:spPr>
        <p:txBody>
          <a:bodyPr/>
          <a:lstStyle>
            <a:lvl1pPr>
              <a:buClr>
                <a:srgbClr val="005854"/>
              </a:buClr>
              <a:defRPr/>
            </a:lvl1pPr>
            <a:lvl2pPr>
              <a:buClr>
                <a:srgbClr val="005854"/>
              </a:buClr>
              <a:defRPr/>
            </a:lvl2pPr>
            <a:lvl3pPr>
              <a:buClr>
                <a:srgbClr val="005854"/>
              </a:buClr>
              <a:defRPr/>
            </a:lvl3pPr>
            <a:lvl4pPr>
              <a:buClr>
                <a:srgbClr val="005854"/>
              </a:buClr>
              <a:defRPr/>
            </a:lvl4pPr>
            <a:lvl5pPr>
              <a:buClr>
                <a:srgbClr val="005854"/>
              </a:buClr>
              <a:defRPr/>
            </a:lvl5pPr>
          </a:lstStyle>
          <a:p>
            <a:pPr lvl="0"/>
            <a:r>
              <a:rPr lang="fi-FI" dirty="0"/>
              <a:t>Leipäteksti</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8AA14BFC-57F7-4D48-A69E-CDF9DCAAAA75}"/>
              </a:ext>
            </a:extLst>
          </p:cNvPr>
          <p:cNvSpPr>
            <a:spLocks noGrp="1"/>
          </p:cNvSpPr>
          <p:nvPr>
            <p:ph type="dt" sz="half" idx="10"/>
          </p:nvPr>
        </p:nvSpPr>
        <p:spPr/>
        <p:txBody>
          <a:bodyPr/>
          <a:lstStyle>
            <a:lvl1pPr>
              <a:defRPr>
                <a:solidFill>
                  <a:srgbClr val="575756"/>
                </a:solidFill>
              </a:defRPr>
            </a:lvl1pPr>
          </a:lstStyle>
          <a:p>
            <a:fld id="{9960B9E3-7556-4C9C-A8CD-E8E033798071}" type="datetimeFigureOut">
              <a:rPr lang="fi-FI" smtClean="0"/>
              <a:pPr/>
              <a:t>2.4.2026</a:t>
            </a:fld>
            <a:endParaRPr lang="fi-FI" dirty="0"/>
          </a:p>
        </p:txBody>
      </p:sp>
      <p:sp>
        <p:nvSpPr>
          <p:cNvPr id="5" name="Alatunnisteen paikkamerkki 4">
            <a:extLst>
              <a:ext uri="{FF2B5EF4-FFF2-40B4-BE49-F238E27FC236}">
                <a16:creationId xmlns:a16="http://schemas.microsoft.com/office/drawing/2014/main" id="{437E8AD5-ABB6-48F8-BBB9-8BC9B545FCA9}"/>
              </a:ext>
            </a:extLst>
          </p:cNvPr>
          <p:cNvSpPr>
            <a:spLocks noGrp="1"/>
          </p:cNvSpPr>
          <p:nvPr>
            <p:ph type="ftr" sz="quarter" idx="11"/>
          </p:nvPr>
        </p:nvSpPr>
        <p:spPr/>
        <p:txBody>
          <a:bodyPr/>
          <a:lstStyle>
            <a:lvl1pPr>
              <a:defRPr>
                <a:solidFill>
                  <a:srgbClr val="575756"/>
                </a:solidFill>
              </a:defRPr>
            </a:lvl1pPr>
          </a:lstStyle>
          <a:p>
            <a:endParaRPr lang="fi-FI" dirty="0"/>
          </a:p>
        </p:txBody>
      </p:sp>
      <p:sp>
        <p:nvSpPr>
          <p:cNvPr id="6" name="Dian numeron paikkamerkki 5">
            <a:extLst>
              <a:ext uri="{FF2B5EF4-FFF2-40B4-BE49-F238E27FC236}">
                <a16:creationId xmlns:a16="http://schemas.microsoft.com/office/drawing/2014/main" id="{B16AA126-8D00-43DD-8A55-A2CE92A567DA}"/>
              </a:ext>
            </a:extLst>
          </p:cNvPr>
          <p:cNvSpPr>
            <a:spLocks noGrp="1"/>
          </p:cNvSpPr>
          <p:nvPr>
            <p:ph type="sldNum" sz="quarter" idx="12"/>
          </p:nvPr>
        </p:nvSpPr>
        <p:spPr/>
        <p:txBody>
          <a:bodyPr/>
          <a:lstStyle>
            <a:lvl1pPr>
              <a:defRPr>
                <a:solidFill>
                  <a:srgbClr val="575756"/>
                </a:solidFill>
              </a:defRPr>
            </a:lvl1pPr>
          </a:lstStyle>
          <a:p>
            <a:fld id="{7615E613-9417-4175-ADBE-872590CFBB17}" type="slidenum">
              <a:rPr lang="fi-FI" smtClean="0"/>
              <a:pPr/>
              <a:t>‹#›</a:t>
            </a:fld>
            <a:endParaRPr lang="fi-FI" dirty="0"/>
          </a:p>
        </p:txBody>
      </p:sp>
      <p:sp>
        <p:nvSpPr>
          <p:cNvPr id="9" name="Alaotsikko 2">
            <a:extLst>
              <a:ext uri="{FF2B5EF4-FFF2-40B4-BE49-F238E27FC236}">
                <a16:creationId xmlns:a16="http://schemas.microsoft.com/office/drawing/2014/main" id="{8B760F1D-1F80-4C50-8C13-1FD5AD62432D}"/>
              </a:ext>
            </a:extLst>
          </p:cNvPr>
          <p:cNvSpPr>
            <a:spLocks noGrp="1"/>
          </p:cNvSpPr>
          <p:nvPr>
            <p:ph type="subTitle" idx="13" hasCustomPrompt="1"/>
          </p:nvPr>
        </p:nvSpPr>
        <p:spPr>
          <a:xfrm>
            <a:off x="838199" y="1690688"/>
            <a:ext cx="8582637" cy="830814"/>
          </a:xfrm>
        </p:spPr>
        <p:txBody>
          <a:bodyPr/>
          <a:lstStyle>
            <a:lvl1pPr marL="0" indent="0" algn="l">
              <a:buNone/>
              <a:defRPr sz="2400">
                <a:solidFill>
                  <a:srgbClr val="0058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Mahdollinen alaotsikko</a:t>
            </a:r>
          </a:p>
        </p:txBody>
      </p:sp>
      <p:pic>
        <p:nvPicPr>
          <p:cNvPr id="7" name="Graphic 6">
            <a:extLst>
              <a:ext uri="{FF2B5EF4-FFF2-40B4-BE49-F238E27FC236}">
                <a16:creationId xmlns:a16="http://schemas.microsoft.com/office/drawing/2014/main" id="{89661769-4D90-C5B9-1EBE-E7ECC46E27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6083" y="582182"/>
            <a:ext cx="2165038" cy="365125"/>
          </a:xfrm>
          <a:prstGeom prst="rect">
            <a:avLst/>
          </a:prstGeom>
        </p:spPr>
      </p:pic>
    </p:spTree>
    <p:extLst>
      <p:ext uri="{BB962C8B-B14F-4D97-AF65-F5344CB8AC3E}">
        <p14:creationId xmlns:p14="http://schemas.microsoft.com/office/powerpoint/2010/main" val="406181381"/>
      </p:ext>
    </p:extLst>
  </p:cSld>
  <p:clrMapOvr>
    <a:masterClrMapping/>
  </p:clrMapOvr>
  <p:extLst>
    <p:ext uri="{DCECCB84-F9BA-43D5-87BE-67443E8EF086}">
      <p15:sldGuideLst xmlns:p15="http://schemas.microsoft.com/office/powerpoint/2012/main">
        <p15:guide id="1" orient="horz" pos="3906"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603908F-E1D6-43B9-B608-D87AD7FD2D54}"/>
              </a:ext>
            </a:extLst>
          </p:cNvPr>
          <p:cNvSpPr>
            <a:spLocks noGrp="1"/>
          </p:cNvSpPr>
          <p:nvPr>
            <p:ph idx="1" hasCustomPrompt="1"/>
          </p:nvPr>
        </p:nvSpPr>
        <p:spPr/>
        <p:txBody>
          <a:bodyPr/>
          <a:lstStyle>
            <a:lvl1pPr>
              <a:buClr>
                <a:srgbClr val="005854"/>
              </a:buClr>
              <a:defRPr/>
            </a:lvl1pPr>
            <a:lvl2pPr>
              <a:buClr>
                <a:srgbClr val="005854"/>
              </a:buClr>
              <a:defRPr/>
            </a:lvl2pPr>
            <a:lvl3pPr>
              <a:buClr>
                <a:srgbClr val="005854"/>
              </a:buClr>
              <a:defRPr/>
            </a:lvl3pPr>
            <a:lvl4pPr>
              <a:buClr>
                <a:srgbClr val="005854"/>
              </a:buClr>
              <a:defRPr/>
            </a:lvl4pPr>
            <a:lvl5pPr>
              <a:buClr>
                <a:srgbClr val="005854"/>
              </a:buClr>
              <a:defRPr/>
            </a:lvl5pPr>
          </a:lstStyle>
          <a:p>
            <a:pPr lvl="0"/>
            <a:r>
              <a:rPr lang="fi-FI" dirty="0"/>
              <a:t>Leipäteksti</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8AA14BFC-57F7-4D48-A69E-CDF9DCAAAA75}"/>
              </a:ext>
            </a:extLst>
          </p:cNvPr>
          <p:cNvSpPr>
            <a:spLocks noGrp="1"/>
          </p:cNvSpPr>
          <p:nvPr>
            <p:ph type="dt" sz="half" idx="10"/>
          </p:nvPr>
        </p:nvSpPr>
        <p:spPr/>
        <p:txBody>
          <a:bodyPr/>
          <a:lstStyle>
            <a:lvl1pPr>
              <a:defRPr>
                <a:solidFill>
                  <a:srgbClr val="575756"/>
                </a:solidFill>
              </a:defRPr>
            </a:lvl1pPr>
          </a:lstStyle>
          <a:p>
            <a:fld id="{9960B9E3-7556-4C9C-A8CD-E8E033798071}" type="datetimeFigureOut">
              <a:rPr lang="fi-FI" smtClean="0"/>
              <a:pPr/>
              <a:t>2.4.2026</a:t>
            </a:fld>
            <a:endParaRPr lang="fi-FI" dirty="0"/>
          </a:p>
        </p:txBody>
      </p:sp>
      <p:sp>
        <p:nvSpPr>
          <p:cNvPr id="5" name="Alatunnisteen paikkamerkki 4">
            <a:extLst>
              <a:ext uri="{FF2B5EF4-FFF2-40B4-BE49-F238E27FC236}">
                <a16:creationId xmlns:a16="http://schemas.microsoft.com/office/drawing/2014/main" id="{437E8AD5-ABB6-48F8-BBB9-8BC9B545FCA9}"/>
              </a:ext>
            </a:extLst>
          </p:cNvPr>
          <p:cNvSpPr>
            <a:spLocks noGrp="1"/>
          </p:cNvSpPr>
          <p:nvPr>
            <p:ph type="ftr" sz="quarter" idx="11"/>
          </p:nvPr>
        </p:nvSpPr>
        <p:spPr/>
        <p:txBody>
          <a:bodyPr/>
          <a:lstStyle>
            <a:lvl1pPr>
              <a:defRPr>
                <a:solidFill>
                  <a:srgbClr val="575756"/>
                </a:solidFill>
              </a:defRPr>
            </a:lvl1pPr>
          </a:lstStyle>
          <a:p>
            <a:endParaRPr lang="fi-FI" dirty="0"/>
          </a:p>
        </p:txBody>
      </p:sp>
      <p:sp>
        <p:nvSpPr>
          <p:cNvPr id="6" name="Dian numeron paikkamerkki 5">
            <a:extLst>
              <a:ext uri="{FF2B5EF4-FFF2-40B4-BE49-F238E27FC236}">
                <a16:creationId xmlns:a16="http://schemas.microsoft.com/office/drawing/2014/main" id="{B16AA126-8D00-43DD-8A55-A2CE92A567DA}"/>
              </a:ext>
            </a:extLst>
          </p:cNvPr>
          <p:cNvSpPr>
            <a:spLocks noGrp="1"/>
          </p:cNvSpPr>
          <p:nvPr>
            <p:ph type="sldNum" sz="quarter" idx="12"/>
          </p:nvPr>
        </p:nvSpPr>
        <p:spPr/>
        <p:txBody>
          <a:bodyPr/>
          <a:lstStyle>
            <a:lvl1pPr>
              <a:defRPr>
                <a:solidFill>
                  <a:srgbClr val="575756"/>
                </a:solidFill>
              </a:defRPr>
            </a:lvl1pPr>
          </a:lstStyle>
          <a:p>
            <a:fld id="{7615E613-9417-4175-ADBE-872590CFBB17}" type="slidenum">
              <a:rPr lang="fi-FI" smtClean="0"/>
              <a:pPr/>
              <a:t>‹#›</a:t>
            </a:fld>
            <a:endParaRPr lang="fi-FI" dirty="0"/>
          </a:p>
        </p:txBody>
      </p:sp>
      <p:sp>
        <p:nvSpPr>
          <p:cNvPr id="9" name="Otsikko 1">
            <a:extLst>
              <a:ext uri="{FF2B5EF4-FFF2-40B4-BE49-F238E27FC236}">
                <a16:creationId xmlns:a16="http://schemas.microsoft.com/office/drawing/2014/main" id="{1DACA96F-78A0-40F8-AB54-D1289770DDAF}"/>
              </a:ext>
            </a:extLst>
          </p:cNvPr>
          <p:cNvSpPr>
            <a:spLocks noGrp="1"/>
          </p:cNvSpPr>
          <p:nvPr>
            <p:ph type="title" hasCustomPrompt="1"/>
          </p:nvPr>
        </p:nvSpPr>
        <p:spPr>
          <a:xfrm>
            <a:off x="838200" y="365125"/>
            <a:ext cx="8582637" cy="1325563"/>
          </a:xfrm>
        </p:spPr>
        <p:txBody>
          <a:bodyPr>
            <a:normAutofit/>
          </a:bodyPr>
          <a:lstStyle>
            <a:lvl1pPr>
              <a:defRPr sz="3600" b="1">
                <a:solidFill>
                  <a:srgbClr val="005854"/>
                </a:solidFill>
              </a:defRPr>
            </a:lvl1pPr>
          </a:lstStyle>
          <a:p>
            <a:r>
              <a:rPr lang="fi-FI" dirty="0"/>
              <a:t>Otsikko</a:t>
            </a:r>
          </a:p>
        </p:txBody>
      </p:sp>
      <p:pic>
        <p:nvPicPr>
          <p:cNvPr id="2" name="Graphic 1">
            <a:extLst>
              <a:ext uri="{FF2B5EF4-FFF2-40B4-BE49-F238E27FC236}">
                <a16:creationId xmlns:a16="http://schemas.microsoft.com/office/drawing/2014/main" id="{D11471D3-048D-6CA4-B504-091E9FC0CB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6083" y="582182"/>
            <a:ext cx="2165038" cy="365125"/>
          </a:xfrm>
          <a:prstGeom prst="rect">
            <a:avLst/>
          </a:prstGeom>
        </p:spPr>
      </p:pic>
    </p:spTree>
    <p:extLst>
      <p:ext uri="{BB962C8B-B14F-4D97-AF65-F5344CB8AC3E}">
        <p14:creationId xmlns:p14="http://schemas.microsoft.com/office/powerpoint/2010/main" val="425323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_Kaksi sisältökohdet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CDE7749-78E7-4EA1-920C-DBD275956167}"/>
              </a:ext>
            </a:extLst>
          </p:cNvPr>
          <p:cNvSpPr>
            <a:spLocks noGrp="1"/>
          </p:cNvSpPr>
          <p:nvPr>
            <p:ph sz="half" idx="1"/>
          </p:nvPr>
        </p:nvSpPr>
        <p:spPr>
          <a:xfrm>
            <a:off x="838200" y="1825625"/>
            <a:ext cx="5181600" cy="4351338"/>
          </a:xfrm>
        </p:spPr>
        <p:txBody>
          <a:bodyPr/>
          <a:lstStyle>
            <a:lvl1pPr>
              <a:buClr>
                <a:srgbClr val="005854"/>
              </a:buClr>
              <a:defRPr/>
            </a:lvl1pPr>
            <a:lvl2pPr>
              <a:buClr>
                <a:srgbClr val="005854"/>
              </a:buClr>
              <a:defRPr/>
            </a:lvl2pPr>
            <a:lvl3pPr>
              <a:buClr>
                <a:srgbClr val="005854"/>
              </a:buClr>
              <a:defRPr/>
            </a:lvl3pPr>
            <a:lvl4pPr>
              <a:buClr>
                <a:srgbClr val="005854"/>
              </a:buClr>
              <a:defRPr/>
            </a:lvl4pPr>
            <a:lvl5pPr>
              <a:buClr>
                <a:srgbClr val="005854"/>
              </a:buClr>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a:extLst>
              <a:ext uri="{FF2B5EF4-FFF2-40B4-BE49-F238E27FC236}">
                <a16:creationId xmlns:a16="http://schemas.microsoft.com/office/drawing/2014/main" id="{AD59D744-930A-47C1-B990-2F83D545A07E}"/>
              </a:ext>
            </a:extLst>
          </p:cNvPr>
          <p:cNvSpPr>
            <a:spLocks noGrp="1"/>
          </p:cNvSpPr>
          <p:nvPr>
            <p:ph sz="half" idx="2"/>
          </p:nvPr>
        </p:nvSpPr>
        <p:spPr>
          <a:xfrm>
            <a:off x="6172200" y="1825625"/>
            <a:ext cx="5181600" cy="4351338"/>
          </a:xfrm>
        </p:spPr>
        <p:txBody>
          <a:bodyPr/>
          <a:lstStyle>
            <a:lvl1pPr>
              <a:buClr>
                <a:srgbClr val="005854"/>
              </a:buClr>
              <a:defRPr/>
            </a:lvl1pPr>
            <a:lvl2pPr>
              <a:buClr>
                <a:srgbClr val="005854"/>
              </a:buClr>
              <a:defRPr/>
            </a:lvl2pPr>
            <a:lvl3pPr>
              <a:buClr>
                <a:srgbClr val="005854"/>
              </a:buClr>
              <a:defRPr/>
            </a:lvl3pPr>
            <a:lvl4pPr>
              <a:buClr>
                <a:srgbClr val="005854"/>
              </a:buClr>
              <a:defRPr/>
            </a:lvl4pPr>
            <a:lvl5pPr>
              <a:buClr>
                <a:srgbClr val="005854"/>
              </a:buClr>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a:extLst>
              <a:ext uri="{FF2B5EF4-FFF2-40B4-BE49-F238E27FC236}">
                <a16:creationId xmlns:a16="http://schemas.microsoft.com/office/drawing/2014/main" id="{5FED1A95-1D54-4A92-A645-6E66F663ACC5}"/>
              </a:ext>
            </a:extLst>
          </p:cNvPr>
          <p:cNvSpPr>
            <a:spLocks noGrp="1"/>
          </p:cNvSpPr>
          <p:nvPr>
            <p:ph type="dt" sz="half" idx="10"/>
          </p:nvPr>
        </p:nvSpPr>
        <p:spPr/>
        <p:txBody>
          <a:bodyPr/>
          <a:lstStyle>
            <a:lvl1pPr>
              <a:defRPr>
                <a:solidFill>
                  <a:srgbClr val="575756"/>
                </a:solidFill>
              </a:defRPr>
            </a:lvl1pPr>
          </a:lstStyle>
          <a:p>
            <a:fld id="{9960B9E3-7556-4C9C-A8CD-E8E033798071}" type="datetimeFigureOut">
              <a:rPr lang="fi-FI" smtClean="0"/>
              <a:pPr/>
              <a:t>2.4.2026</a:t>
            </a:fld>
            <a:endParaRPr lang="fi-FI" dirty="0"/>
          </a:p>
        </p:txBody>
      </p:sp>
      <p:sp>
        <p:nvSpPr>
          <p:cNvPr id="6" name="Alatunnisteen paikkamerkki 5">
            <a:extLst>
              <a:ext uri="{FF2B5EF4-FFF2-40B4-BE49-F238E27FC236}">
                <a16:creationId xmlns:a16="http://schemas.microsoft.com/office/drawing/2014/main" id="{E1A6C6B6-346A-4C4A-9256-D786FC3CE6FA}"/>
              </a:ext>
            </a:extLst>
          </p:cNvPr>
          <p:cNvSpPr>
            <a:spLocks noGrp="1"/>
          </p:cNvSpPr>
          <p:nvPr>
            <p:ph type="ftr" sz="quarter" idx="11"/>
          </p:nvPr>
        </p:nvSpPr>
        <p:spPr/>
        <p:txBody>
          <a:bodyPr/>
          <a:lstStyle>
            <a:lvl1pPr>
              <a:defRPr>
                <a:solidFill>
                  <a:srgbClr val="575756"/>
                </a:solidFill>
              </a:defRPr>
            </a:lvl1pPr>
          </a:lstStyle>
          <a:p>
            <a:endParaRPr lang="fi-FI" dirty="0"/>
          </a:p>
        </p:txBody>
      </p:sp>
      <p:sp>
        <p:nvSpPr>
          <p:cNvPr id="7" name="Dian numeron paikkamerkki 6">
            <a:extLst>
              <a:ext uri="{FF2B5EF4-FFF2-40B4-BE49-F238E27FC236}">
                <a16:creationId xmlns:a16="http://schemas.microsoft.com/office/drawing/2014/main" id="{C35FD89D-49D3-4BF0-9443-E83732D190EB}"/>
              </a:ext>
            </a:extLst>
          </p:cNvPr>
          <p:cNvSpPr>
            <a:spLocks noGrp="1"/>
          </p:cNvSpPr>
          <p:nvPr>
            <p:ph type="sldNum" sz="quarter" idx="12"/>
          </p:nvPr>
        </p:nvSpPr>
        <p:spPr/>
        <p:txBody>
          <a:bodyPr/>
          <a:lstStyle>
            <a:lvl1pPr>
              <a:defRPr>
                <a:solidFill>
                  <a:srgbClr val="575756"/>
                </a:solidFill>
              </a:defRPr>
            </a:lvl1pPr>
          </a:lstStyle>
          <a:p>
            <a:fld id="{7615E613-9417-4175-ADBE-872590CFBB17}" type="slidenum">
              <a:rPr lang="fi-FI" smtClean="0"/>
              <a:pPr/>
              <a:t>‹#›</a:t>
            </a:fld>
            <a:endParaRPr lang="fi-FI" dirty="0"/>
          </a:p>
        </p:txBody>
      </p:sp>
      <p:sp>
        <p:nvSpPr>
          <p:cNvPr id="10" name="Otsikko 1">
            <a:extLst>
              <a:ext uri="{FF2B5EF4-FFF2-40B4-BE49-F238E27FC236}">
                <a16:creationId xmlns:a16="http://schemas.microsoft.com/office/drawing/2014/main" id="{C07B517C-DFF3-4DCE-918B-86ED474672A3}"/>
              </a:ext>
            </a:extLst>
          </p:cNvPr>
          <p:cNvSpPr>
            <a:spLocks noGrp="1"/>
          </p:cNvSpPr>
          <p:nvPr>
            <p:ph type="title" hasCustomPrompt="1"/>
          </p:nvPr>
        </p:nvSpPr>
        <p:spPr>
          <a:xfrm>
            <a:off x="838200" y="365125"/>
            <a:ext cx="8582637" cy="1325563"/>
          </a:xfrm>
        </p:spPr>
        <p:txBody>
          <a:bodyPr>
            <a:normAutofit/>
          </a:bodyPr>
          <a:lstStyle>
            <a:lvl1pPr>
              <a:defRPr sz="3600" b="1">
                <a:solidFill>
                  <a:srgbClr val="005854"/>
                </a:solidFill>
              </a:defRPr>
            </a:lvl1pPr>
          </a:lstStyle>
          <a:p>
            <a:r>
              <a:rPr lang="fi-FI" dirty="0"/>
              <a:t>Otsikko</a:t>
            </a:r>
          </a:p>
        </p:txBody>
      </p:sp>
      <p:pic>
        <p:nvPicPr>
          <p:cNvPr id="2" name="Graphic 1">
            <a:extLst>
              <a:ext uri="{FF2B5EF4-FFF2-40B4-BE49-F238E27FC236}">
                <a16:creationId xmlns:a16="http://schemas.microsoft.com/office/drawing/2014/main" id="{0131791A-1727-E550-04DB-BF3968C96C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6083" y="582182"/>
            <a:ext cx="2165038" cy="365125"/>
          </a:xfrm>
          <a:prstGeom prst="rect">
            <a:avLst/>
          </a:prstGeom>
        </p:spPr>
      </p:pic>
    </p:spTree>
    <p:extLst>
      <p:ext uri="{BB962C8B-B14F-4D97-AF65-F5344CB8AC3E}">
        <p14:creationId xmlns:p14="http://schemas.microsoft.com/office/powerpoint/2010/main" val="2496207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_pyöreä_kuva">
    <p:spTree>
      <p:nvGrpSpPr>
        <p:cNvPr id="1" name=""/>
        <p:cNvGrpSpPr/>
        <p:nvPr/>
      </p:nvGrpSpPr>
      <p:grpSpPr>
        <a:xfrm>
          <a:off x="0" y="0"/>
          <a:ext cx="0" cy="0"/>
          <a:chOff x="0" y="0"/>
          <a:chExt cx="0" cy="0"/>
        </a:xfrm>
      </p:grpSpPr>
      <p:sp>
        <p:nvSpPr>
          <p:cNvPr id="12" name="Kuvan paikkamerkki 11">
            <a:extLst>
              <a:ext uri="{FF2B5EF4-FFF2-40B4-BE49-F238E27FC236}">
                <a16:creationId xmlns:a16="http://schemas.microsoft.com/office/drawing/2014/main" id="{8225DD35-5224-4DE4-85DE-959E0130435A}"/>
              </a:ext>
            </a:extLst>
          </p:cNvPr>
          <p:cNvSpPr>
            <a:spLocks noGrp="1"/>
          </p:cNvSpPr>
          <p:nvPr>
            <p:ph type="pic" sz="quarter" idx="13"/>
          </p:nvPr>
        </p:nvSpPr>
        <p:spPr>
          <a:xfrm>
            <a:off x="6979641" y="1825625"/>
            <a:ext cx="4351338" cy="4351338"/>
          </a:xfrm>
          <a:custGeom>
            <a:avLst/>
            <a:gdLst>
              <a:gd name="connsiteX0" fmla="*/ 2175669 w 4351338"/>
              <a:gd name="connsiteY0" fmla="*/ 0 h 4351338"/>
              <a:gd name="connsiteX1" fmla="*/ 4351338 w 4351338"/>
              <a:gd name="connsiteY1" fmla="*/ 2175669 h 4351338"/>
              <a:gd name="connsiteX2" fmla="*/ 2175669 w 4351338"/>
              <a:gd name="connsiteY2" fmla="*/ 4351338 h 4351338"/>
              <a:gd name="connsiteX3" fmla="*/ 0 w 4351338"/>
              <a:gd name="connsiteY3" fmla="*/ 2175669 h 4351338"/>
              <a:gd name="connsiteX4" fmla="*/ 2175669 w 4351338"/>
              <a:gd name="connsiteY4" fmla="*/ 0 h 435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38" h="4351338">
                <a:moveTo>
                  <a:pt x="2175669" y="0"/>
                </a:moveTo>
                <a:cubicBezTo>
                  <a:pt x="3377258" y="0"/>
                  <a:pt x="4351338" y="974080"/>
                  <a:pt x="4351338" y="2175669"/>
                </a:cubicBezTo>
                <a:cubicBezTo>
                  <a:pt x="4351338" y="3377258"/>
                  <a:pt x="3377258" y="4351338"/>
                  <a:pt x="2175669" y="4351338"/>
                </a:cubicBezTo>
                <a:cubicBezTo>
                  <a:pt x="974080" y="4351338"/>
                  <a:pt x="0" y="3377258"/>
                  <a:pt x="0" y="2175669"/>
                </a:cubicBezTo>
                <a:cubicBezTo>
                  <a:pt x="0" y="974080"/>
                  <a:pt x="974080" y="0"/>
                  <a:pt x="2175669" y="0"/>
                </a:cubicBezTo>
                <a:close/>
              </a:path>
            </a:pathLst>
          </a:custGeom>
        </p:spPr>
        <p:txBody>
          <a:bodyPr wrap="square">
            <a:noAutofit/>
          </a:bodyPr>
          <a:lstStyle>
            <a:lvl1pPr>
              <a:buClr>
                <a:srgbClr val="005854"/>
              </a:buClr>
              <a:defRPr/>
            </a:lvl1pPr>
          </a:lstStyle>
          <a:p>
            <a:endParaRPr lang="fi-FI" dirty="0"/>
          </a:p>
        </p:txBody>
      </p:sp>
      <p:sp>
        <p:nvSpPr>
          <p:cNvPr id="3" name="Sisällön paikkamerkki 2">
            <a:extLst>
              <a:ext uri="{FF2B5EF4-FFF2-40B4-BE49-F238E27FC236}">
                <a16:creationId xmlns:a16="http://schemas.microsoft.com/office/drawing/2014/main" id="{2CDE7749-78E7-4EA1-920C-DBD275956167}"/>
              </a:ext>
            </a:extLst>
          </p:cNvPr>
          <p:cNvSpPr>
            <a:spLocks noGrp="1"/>
          </p:cNvSpPr>
          <p:nvPr>
            <p:ph sz="half" idx="1"/>
          </p:nvPr>
        </p:nvSpPr>
        <p:spPr>
          <a:xfrm>
            <a:off x="838199" y="1825625"/>
            <a:ext cx="5537433" cy="4351338"/>
          </a:xfrm>
        </p:spPr>
        <p:txBody>
          <a:bodyPr/>
          <a:lstStyle>
            <a:lvl1pPr>
              <a:buClr>
                <a:srgbClr val="005854"/>
              </a:buClr>
              <a:defRPr/>
            </a:lvl1pPr>
            <a:lvl2pPr>
              <a:buClr>
                <a:srgbClr val="005854"/>
              </a:buClr>
              <a:defRPr/>
            </a:lvl2pPr>
            <a:lvl3pPr>
              <a:buClr>
                <a:srgbClr val="005854"/>
              </a:buClr>
              <a:defRPr/>
            </a:lvl3pPr>
            <a:lvl4pPr>
              <a:buClr>
                <a:srgbClr val="005854"/>
              </a:buClr>
              <a:defRPr/>
            </a:lvl4pPr>
            <a:lvl5pPr>
              <a:buClr>
                <a:srgbClr val="005854"/>
              </a:buClr>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a:extLst>
              <a:ext uri="{FF2B5EF4-FFF2-40B4-BE49-F238E27FC236}">
                <a16:creationId xmlns:a16="http://schemas.microsoft.com/office/drawing/2014/main" id="{5FED1A95-1D54-4A92-A645-6E66F663ACC5}"/>
              </a:ext>
            </a:extLst>
          </p:cNvPr>
          <p:cNvSpPr>
            <a:spLocks noGrp="1"/>
          </p:cNvSpPr>
          <p:nvPr>
            <p:ph type="dt" sz="half" idx="10"/>
          </p:nvPr>
        </p:nvSpPr>
        <p:spPr/>
        <p:txBody>
          <a:bodyPr/>
          <a:lstStyle/>
          <a:p>
            <a:fld id="{9960B9E3-7556-4C9C-A8CD-E8E033798071}" type="datetimeFigureOut">
              <a:rPr lang="fi-FI" smtClean="0"/>
              <a:t>2.4.2026</a:t>
            </a:fld>
            <a:endParaRPr lang="fi-FI" dirty="0"/>
          </a:p>
        </p:txBody>
      </p:sp>
      <p:sp>
        <p:nvSpPr>
          <p:cNvPr id="6" name="Alatunnisteen paikkamerkki 5">
            <a:extLst>
              <a:ext uri="{FF2B5EF4-FFF2-40B4-BE49-F238E27FC236}">
                <a16:creationId xmlns:a16="http://schemas.microsoft.com/office/drawing/2014/main" id="{E1A6C6B6-346A-4C4A-9256-D786FC3CE6FA}"/>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C35FD89D-49D3-4BF0-9443-E83732D190EB}"/>
              </a:ext>
            </a:extLst>
          </p:cNvPr>
          <p:cNvSpPr>
            <a:spLocks noGrp="1"/>
          </p:cNvSpPr>
          <p:nvPr>
            <p:ph type="sldNum" sz="quarter" idx="12"/>
          </p:nvPr>
        </p:nvSpPr>
        <p:spPr/>
        <p:txBody>
          <a:bodyPr/>
          <a:lstStyle>
            <a:lvl1pPr>
              <a:defRPr>
                <a:solidFill>
                  <a:srgbClr val="575756"/>
                </a:solidFill>
              </a:defRPr>
            </a:lvl1pPr>
          </a:lstStyle>
          <a:p>
            <a:fld id="{7615E613-9417-4175-ADBE-872590CFBB17}" type="slidenum">
              <a:rPr lang="fi-FI" smtClean="0"/>
              <a:pPr/>
              <a:t>‹#›</a:t>
            </a:fld>
            <a:endParaRPr lang="fi-FI" dirty="0"/>
          </a:p>
        </p:txBody>
      </p:sp>
      <p:sp>
        <p:nvSpPr>
          <p:cNvPr id="13" name="Otsikko 1">
            <a:extLst>
              <a:ext uri="{FF2B5EF4-FFF2-40B4-BE49-F238E27FC236}">
                <a16:creationId xmlns:a16="http://schemas.microsoft.com/office/drawing/2014/main" id="{8ED02403-96E6-48AE-ABA1-B628CBB99678}"/>
              </a:ext>
            </a:extLst>
          </p:cNvPr>
          <p:cNvSpPr>
            <a:spLocks noGrp="1"/>
          </p:cNvSpPr>
          <p:nvPr>
            <p:ph type="title" hasCustomPrompt="1"/>
          </p:nvPr>
        </p:nvSpPr>
        <p:spPr>
          <a:xfrm>
            <a:off x="838200" y="365125"/>
            <a:ext cx="8582637" cy="1325563"/>
          </a:xfrm>
        </p:spPr>
        <p:txBody>
          <a:bodyPr>
            <a:normAutofit/>
          </a:bodyPr>
          <a:lstStyle>
            <a:lvl1pPr>
              <a:defRPr sz="3600" b="1">
                <a:solidFill>
                  <a:srgbClr val="005854"/>
                </a:solidFill>
              </a:defRPr>
            </a:lvl1pPr>
          </a:lstStyle>
          <a:p>
            <a:r>
              <a:rPr lang="fi-FI" dirty="0"/>
              <a:t>Otsikko</a:t>
            </a:r>
          </a:p>
        </p:txBody>
      </p:sp>
      <p:pic>
        <p:nvPicPr>
          <p:cNvPr id="2" name="Graphic 1">
            <a:extLst>
              <a:ext uri="{FF2B5EF4-FFF2-40B4-BE49-F238E27FC236}">
                <a16:creationId xmlns:a16="http://schemas.microsoft.com/office/drawing/2014/main" id="{FE4E61F1-3E70-107F-5F2A-55BC46BD43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6083" y="582182"/>
            <a:ext cx="2165038" cy="365125"/>
          </a:xfrm>
          <a:prstGeom prst="rect">
            <a:avLst/>
          </a:prstGeom>
        </p:spPr>
      </p:pic>
    </p:spTree>
    <p:extLst>
      <p:ext uri="{BB962C8B-B14F-4D97-AF65-F5344CB8AC3E}">
        <p14:creationId xmlns:p14="http://schemas.microsoft.com/office/powerpoint/2010/main" val="3169113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_iso_kuva">
    <p:spTree>
      <p:nvGrpSpPr>
        <p:cNvPr id="1" name=""/>
        <p:cNvGrpSpPr/>
        <p:nvPr/>
      </p:nvGrpSpPr>
      <p:grpSpPr>
        <a:xfrm>
          <a:off x="0" y="0"/>
          <a:ext cx="0" cy="0"/>
          <a:chOff x="0" y="0"/>
          <a:chExt cx="0" cy="0"/>
        </a:xfrm>
      </p:grpSpPr>
      <p:sp>
        <p:nvSpPr>
          <p:cNvPr id="12" name="Kuvan paikkamerkki 11">
            <a:extLst>
              <a:ext uri="{FF2B5EF4-FFF2-40B4-BE49-F238E27FC236}">
                <a16:creationId xmlns:a16="http://schemas.microsoft.com/office/drawing/2014/main" id="{46E828F5-3093-4C7F-9CF8-BADAD605F2FC}"/>
              </a:ext>
            </a:extLst>
          </p:cNvPr>
          <p:cNvSpPr>
            <a:spLocks noGrp="1"/>
          </p:cNvSpPr>
          <p:nvPr>
            <p:ph type="pic" sz="quarter" idx="13"/>
          </p:nvPr>
        </p:nvSpPr>
        <p:spPr>
          <a:xfrm>
            <a:off x="6019800" y="0"/>
            <a:ext cx="6172200" cy="6858000"/>
          </a:xfrm>
          <a:noFill/>
        </p:spPr>
        <p:txBody>
          <a:bodyPr/>
          <a:lstStyle>
            <a:lvl1pPr>
              <a:buClr>
                <a:srgbClr val="005854"/>
              </a:buClr>
              <a:defRPr/>
            </a:lvl1pPr>
          </a:lstStyle>
          <a:p>
            <a:endParaRPr lang="fi-FI" dirty="0"/>
          </a:p>
        </p:txBody>
      </p:sp>
      <p:sp>
        <p:nvSpPr>
          <p:cNvPr id="3" name="Sisällön paikkamerkki 2">
            <a:extLst>
              <a:ext uri="{FF2B5EF4-FFF2-40B4-BE49-F238E27FC236}">
                <a16:creationId xmlns:a16="http://schemas.microsoft.com/office/drawing/2014/main" id="{2CDE7749-78E7-4EA1-920C-DBD275956167}"/>
              </a:ext>
            </a:extLst>
          </p:cNvPr>
          <p:cNvSpPr>
            <a:spLocks noGrp="1"/>
          </p:cNvSpPr>
          <p:nvPr>
            <p:ph sz="half" idx="1"/>
          </p:nvPr>
        </p:nvSpPr>
        <p:spPr>
          <a:xfrm>
            <a:off x="838200" y="1825625"/>
            <a:ext cx="4732421" cy="4351338"/>
          </a:xfrm>
        </p:spPr>
        <p:txBody>
          <a:bodyPr/>
          <a:lstStyle>
            <a:lvl1pPr>
              <a:buClr>
                <a:srgbClr val="005854"/>
              </a:buClr>
              <a:defRPr/>
            </a:lvl1pPr>
            <a:lvl2pPr>
              <a:buClr>
                <a:srgbClr val="005854"/>
              </a:buClr>
              <a:defRPr/>
            </a:lvl2pPr>
            <a:lvl3pPr>
              <a:buClr>
                <a:srgbClr val="005854"/>
              </a:buClr>
              <a:defRPr/>
            </a:lvl3pPr>
            <a:lvl4pPr>
              <a:buClr>
                <a:srgbClr val="005854"/>
              </a:buClr>
              <a:defRPr/>
            </a:lvl4pPr>
            <a:lvl5pPr>
              <a:buClr>
                <a:srgbClr val="005854"/>
              </a:buClr>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Otsikko 1">
            <a:extLst>
              <a:ext uri="{FF2B5EF4-FFF2-40B4-BE49-F238E27FC236}">
                <a16:creationId xmlns:a16="http://schemas.microsoft.com/office/drawing/2014/main" id="{4750140F-4930-4093-8318-052FA9CD8AA0}"/>
              </a:ext>
            </a:extLst>
          </p:cNvPr>
          <p:cNvSpPr>
            <a:spLocks noGrp="1"/>
          </p:cNvSpPr>
          <p:nvPr>
            <p:ph type="title" hasCustomPrompt="1"/>
          </p:nvPr>
        </p:nvSpPr>
        <p:spPr>
          <a:xfrm>
            <a:off x="838200" y="365125"/>
            <a:ext cx="4732421" cy="1325563"/>
          </a:xfrm>
        </p:spPr>
        <p:txBody>
          <a:bodyPr>
            <a:normAutofit/>
          </a:bodyPr>
          <a:lstStyle>
            <a:lvl1pPr>
              <a:defRPr sz="3600" b="1">
                <a:solidFill>
                  <a:srgbClr val="005854"/>
                </a:solidFill>
              </a:defRPr>
            </a:lvl1pPr>
          </a:lstStyle>
          <a:p>
            <a:r>
              <a:rPr lang="fi-FI" dirty="0"/>
              <a:t>Otsikko</a:t>
            </a:r>
          </a:p>
        </p:txBody>
      </p:sp>
      <p:sp>
        <p:nvSpPr>
          <p:cNvPr id="7" name="Päivämäärän paikkamerkki 4">
            <a:extLst>
              <a:ext uri="{FF2B5EF4-FFF2-40B4-BE49-F238E27FC236}">
                <a16:creationId xmlns:a16="http://schemas.microsoft.com/office/drawing/2014/main" id="{EFB65D8A-60FC-4A2C-B901-5C5AE90F4741}"/>
              </a:ext>
            </a:extLst>
          </p:cNvPr>
          <p:cNvSpPr>
            <a:spLocks noGrp="1"/>
          </p:cNvSpPr>
          <p:nvPr>
            <p:ph type="dt" sz="half" idx="10"/>
          </p:nvPr>
        </p:nvSpPr>
        <p:spPr>
          <a:xfrm>
            <a:off x="838200" y="6356350"/>
            <a:ext cx="2743200" cy="365125"/>
          </a:xfrm>
        </p:spPr>
        <p:txBody>
          <a:bodyPr/>
          <a:lstStyle>
            <a:lvl1pPr>
              <a:defRPr>
                <a:solidFill>
                  <a:srgbClr val="575756"/>
                </a:solidFill>
              </a:defRPr>
            </a:lvl1pPr>
          </a:lstStyle>
          <a:p>
            <a:fld id="{9960B9E3-7556-4C9C-A8CD-E8E033798071}" type="datetimeFigureOut">
              <a:rPr lang="fi-FI" smtClean="0"/>
              <a:pPr/>
              <a:t>2.4.2026</a:t>
            </a:fld>
            <a:endParaRPr lang="fi-FI" dirty="0"/>
          </a:p>
        </p:txBody>
      </p:sp>
      <p:sp>
        <p:nvSpPr>
          <p:cNvPr id="8" name="Alatunnisteen paikkamerkki 5">
            <a:extLst>
              <a:ext uri="{FF2B5EF4-FFF2-40B4-BE49-F238E27FC236}">
                <a16:creationId xmlns:a16="http://schemas.microsoft.com/office/drawing/2014/main" id="{7285CA06-140A-4880-B1A4-90B5300D2348}"/>
              </a:ext>
            </a:extLst>
          </p:cNvPr>
          <p:cNvSpPr>
            <a:spLocks noGrp="1"/>
          </p:cNvSpPr>
          <p:nvPr>
            <p:ph type="ftr" sz="quarter" idx="11"/>
          </p:nvPr>
        </p:nvSpPr>
        <p:spPr>
          <a:xfrm>
            <a:off x="4038600" y="6356350"/>
            <a:ext cx="4114800" cy="365125"/>
          </a:xfrm>
        </p:spPr>
        <p:txBody>
          <a:bodyPr/>
          <a:lstStyle>
            <a:lvl1pPr>
              <a:defRPr>
                <a:solidFill>
                  <a:srgbClr val="575756"/>
                </a:solidFill>
              </a:defRPr>
            </a:lvl1pPr>
          </a:lstStyle>
          <a:p>
            <a:endParaRPr lang="fi-FI" dirty="0"/>
          </a:p>
        </p:txBody>
      </p:sp>
      <p:sp>
        <p:nvSpPr>
          <p:cNvPr id="9" name="Dian numeron paikkamerkki 6">
            <a:extLst>
              <a:ext uri="{FF2B5EF4-FFF2-40B4-BE49-F238E27FC236}">
                <a16:creationId xmlns:a16="http://schemas.microsoft.com/office/drawing/2014/main" id="{EE56B39F-8AA0-4D1E-9696-3158FEB2C825}"/>
              </a:ext>
            </a:extLst>
          </p:cNvPr>
          <p:cNvSpPr>
            <a:spLocks noGrp="1"/>
          </p:cNvSpPr>
          <p:nvPr>
            <p:ph type="sldNum" sz="quarter" idx="12"/>
          </p:nvPr>
        </p:nvSpPr>
        <p:spPr>
          <a:xfrm>
            <a:off x="8610600" y="6356350"/>
            <a:ext cx="2743200" cy="365125"/>
          </a:xfrm>
        </p:spPr>
        <p:txBody>
          <a:bodyPr/>
          <a:lstStyle>
            <a:lvl1pPr>
              <a:defRPr>
                <a:solidFill>
                  <a:srgbClr val="575756"/>
                </a:solidFill>
              </a:defRPr>
            </a:lvl1pPr>
          </a:lstStyle>
          <a:p>
            <a:fld id="{7615E613-9417-4175-ADBE-872590CFBB17}" type="slidenum">
              <a:rPr lang="fi-FI" smtClean="0"/>
              <a:pPr/>
              <a:t>‹#›</a:t>
            </a:fld>
            <a:endParaRPr lang="fi-FI" dirty="0"/>
          </a:p>
        </p:txBody>
      </p:sp>
      <p:pic>
        <p:nvPicPr>
          <p:cNvPr id="2" name="Graphic 1">
            <a:extLst>
              <a:ext uri="{FF2B5EF4-FFF2-40B4-BE49-F238E27FC236}">
                <a16:creationId xmlns:a16="http://schemas.microsoft.com/office/drawing/2014/main" id="{76479AFA-A899-4690-3399-AEEFEC44B3F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6083" y="582182"/>
            <a:ext cx="2165038" cy="365125"/>
          </a:xfrm>
          <a:prstGeom prst="rect">
            <a:avLst/>
          </a:prstGeom>
        </p:spPr>
      </p:pic>
    </p:spTree>
    <p:extLst>
      <p:ext uri="{BB962C8B-B14F-4D97-AF65-F5344CB8AC3E}">
        <p14:creationId xmlns:p14="http://schemas.microsoft.com/office/powerpoint/2010/main" val="1744185501"/>
      </p:ext>
    </p:extLst>
  </p:cSld>
  <p:clrMapOvr>
    <a:masterClrMapping/>
  </p:clrMapOvr>
  <p:extLst>
    <p:ext uri="{DCECCB84-F9BA-43D5-87BE-67443E8EF086}">
      <p15:sldGuideLst xmlns:p15="http://schemas.microsoft.com/office/powerpoint/2012/main">
        <p15:guide id="1" orient="horz" pos="3906"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14" name="Sisällön paikkamerkki 13">
            <a:extLst>
              <a:ext uri="{FF2B5EF4-FFF2-40B4-BE49-F238E27FC236}">
                <a16:creationId xmlns:a16="http://schemas.microsoft.com/office/drawing/2014/main" id="{6A4AB2F0-B782-47A3-A829-D3DFFDD3F931}"/>
              </a:ext>
            </a:extLst>
          </p:cNvPr>
          <p:cNvSpPr>
            <a:spLocks noGrp="1"/>
          </p:cNvSpPr>
          <p:nvPr>
            <p:ph sz="quarter" idx="13"/>
          </p:nvPr>
        </p:nvSpPr>
        <p:spPr>
          <a:xfrm>
            <a:off x="5129519" y="1884863"/>
            <a:ext cx="6178633" cy="4315911"/>
          </a:xfrm>
          <a:custGeom>
            <a:avLst/>
            <a:gdLst>
              <a:gd name="connsiteX0" fmla="*/ 0 w 6178633"/>
              <a:gd name="connsiteY0" fmla="*/ 0 h 3984124"/>
              <a:gd name="connsiteX1" fmla="*/ 6178633 w 6178633"/>
              <a:gd name="connsiteY1" fmla="*/ 0 h 3984124"/>
              <a:gd name="connsiteX2" fmla="*/ 6178633 w 6178633"/>
              <a:gd name="connsiteY2" fmla="*/ 3984124 h 3984124"/>
              <a:gd name="connsiteX3" fmla="*/ 0 w 6178633"/>
              <a:gd name="connsiteY3" fmla="*/ 3984124 h 3984124"/>
            </a:gdLst>
            <a:ahLst/>
            <a:cxnLst>
              <a:cxn ang="0">
                <a:pos x="connsiteX0" y="connsiteY0"/>
              </a:cxn>
              <a:cxn ang="0">
                <a:pos x="connsiteX1" y="connsiteY1"/>
              </a:cxn>
              <a:cxn ang="0">
                <a:pos x="connsiteX2" y="connsiteY2"/>
              </a:cxn>
              <a:cxn ang="0">
                <a:pos x="connsiteX3" y="connsiteY3"/>
              </a:cxn>
            </a:cxnLst>
            <a:rect l="l" t="t" r="r" b="b"/>
            <a:pathLst>
              <a:path w="6178633" h="3984124">
                <a:moveTo>
                  <a:pt x="0" y="0"/>
                </a:moveTo>
                <a:lnTo>
                  <a:pt x="6178633" y="0"/>
                </a:lnTo>
                <a:lnTo>
                  <a:pt x="6178633" y="3984124"/>
                </a:lnTo>
                <a:lnTo>
                  <a:pt x="0" y="3984124"/>
                </a:lnTo>
                <a:close/>
              </a:path>
            </a:pathLst>
          </a:custGeom>
        </p:spPr>
        <p:txBody>
          <a:bodyPr wrap="square">
            <a:noAutofit/>
          </a:bodyPr>
          <a:lstStyle>
            <a:lvl1pPr>
              <a:buClr>
                <a:srgbClr val="005854"/>
              </a:buClr>
              <a:defRPr/>
            </a:lvl1pPr>
            <a:lvl2pPr>
              <a:buClr>
                <a:srgbClr val="005854"/>
              </a:buClr>
              <a:defRPr/>
            </a:lvl2pPr>
            <a:lvl3pPr>
              <a:buClr>
                <a:srgbClr val="005854"/>
              </a:buClr>
              <a:defRPr/>
            </a:lvl3pPr>
            <a:lvl4pPr>
              <a:buClr>
                <a:srgbClr val="005854"/>
              </a:buClr>
              <a:defRPr/>
            </a:lvl4pPr>
            <a:lvl5pPr>
              <a:buClr>
                <a:srgbClr val="005854"/>
              </a:buClr>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a:extLst>
              <a:ext uri="{FF2B5EF4-FFF2-40B4-BE49-F238E27FC236}">
                <a16:creationId xmlns:a16="http://schemas.microsoft.com/office/drawing/2014/main" id="{5B110D3C-B735-4F44-A77F-814A0C54F1EF}"/>
              </a:ext>
            </a:extLst>
          </p:cNvPr>
          <p:cNvSpPr>
            <a:spLocks noGrp="1"/>
          </p:cNvSpPr>
          <p:nvPr>
            <p:ph type="body" sz="half" idx="2"/>
          </p:nvPr>
        </p:nvSpPr>
        <p:spPr>
          <a:xfrm>
            <a:off x="839788" y="1884863"/>
            <a:ext cx="3932237" cy="4315911"/>
          </a:xfrm>
        </p:spPr>
        <p:txBody>
          <a:bodyPr/>
          <a:lstStyle>
            <a:lvl1pPr marL="342900" indent="-342900">
              <a:buClr>
                <a:srgbClr val="005854"/>
              </a:buClr>
              <a:buFont typeface="Arial" panose="020B0604020202020204" pitchFamily="34" charset="0"/>
              <a:buChar char="•"/>
              <a:defRPr sz="2400"/>
            </a:lvl1pPr>
            <a:lvl2pPr marL="800100" indent="-342900">
              <a:buClr>
                <a:srgbClr val="005854"/>
              </a:buClr>
              <a:buFont typeface="Arial" panose="020B0604020202020204" pitchFamily="34" charset="0"/>
              <a:buChar char="•"/>
              <a:defRPr sz="2000"/>
            </a:lvl2pPr>
            <a:lvl3pPr marL="1200150" indent="-285750">
              <a:buClr>
                <a:srgbClr val="005854"/>
              </a:buClr>
              <a:buFont typeface="Arial" panose="020B0604020202020204" pitchFamily="34" charset="0"/>
              <a:buChar char="•"/>
              <a:defRPr sz="1800"/>
            </a:lvl3pPr>
            <a:lvl4pPr marL="1657350" indent="-285750">
              <a:buClr>
                <a:srgbClr val="005854"/>
              </a:buClr>
              <a:buFont typeface="Arial" panose="020B0604020202020204" pitchFamily="34" charset="0"/>
              <a:buChar char="•"/>
              <a:defRPr sz="1800"/>
            </a:lvl4pPr>
            <a:lvl5pPr marL="2114550" indent="-285750">
              <a:buClr>
                <a:srgbClr val="005854"/>
              </a:buClr>
              <a:buFont typeface="Arial" panose="020B0604020202020204" pitchFamily="34" charset="0"/>
              <a:buChar char="•"/>
              <a:defRPr sz="18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a:extLst>
              <a:ext uri="{FF2B5EF4-FFF2-40B4-BE49-F238E27FC236}">
                <a16:creationId xmlns:a16="http://schemas.microsoft.com/office/drawing/2014/main" id="{FACFD180-3812-40BA-B653-B82F83C213A2}"/>
              </a:ext>
            </a:extLst>
          </p:cNvPr>
          <p:cNvSpPr>
            <a:spLocks noGrp="1"/>
          </p:cNvSpPr>
          <p:nvPr>
            <p:ph type="dt" sz="half" idx="10"/>
          </p:nvPr>
        </p:nvSpPr>
        <p:spPr/>
        <p:txBody>
          <a:bodyPr/>
          <a:lstStyle>
            <a:lvl1pPr>
              <a:defRPr>
                <a:solidFill>
                  <a:srgbClr val="575756"/>
                </a:solidFill>
              </a:defRPr>
            </a:lvl1pPr>
          </a:lstStyle>
          <a:p>
            <a:fld id="{9960B9E3-7556-4C9C-A8CD-E8E033798071}" type="datetimeFigureOut">
              <a:rPr lang="fi-FI" smtClean="0"/>
              <a:pPr/>
              <a:t>2.4.2026</a:t>
            </a:fld>
            <a:endParaRPr lang="fi-FI" dirty="0"/>
          </a:p>
        </p:txBody>
      </p:sp>
      <p:sp>
        <p:nvSpPr>
          <p:cNvPr id="6" name="Alatunnisteen paikkamerkki 5">
            <a:extLst>
              <a:ext uri="{FF2B5EF4-FFF2-40B4-BE49-F238E27FC236}">
                <a16:creationId xmlns:a16="http://schemas.microsoft.com/office/drawing/2014/main" id="{3A3B65B2-5165-4727-8720-E768D2C9DB6D}"/>
              </a:ext>
            </a:extLst>
          </p:cNvPr>
          <p:cNvSpPr>
            <a:spLocks noGrp="1"/>
          </p:cNvSpPr>
          <p:nvPr>
            <p:ph type="ftr" sz="quarter" idx="11"/>
          </p:nvPr>
        </p:nvSpPr>
        <p:spPr/>
        <p:txBody>
          <a:bodyPr/>
          <a:lstStyle>
            <a:lvl1pPr>
              <a:defRPr>
                <a:solidFill>
                  <a:srgbClr val="575756"/>
                </a:solidFill>
              </a:defRPr>
            </a:lvl1pPr>
          </a:lstStyle>
          <a:p>
            <a:endParaRPr lang="fi-FI" dirty="0"/>
          </a:p>
        </p:txBody>
      </p:sp>
      <p:sp>
        <p:nvSpPr>
          <p:cNvPr id="7" name="Dian numeron paikkamerkki 6">
            <a:extLst>
              <a:ext uri="{FF2B5EF4-FFF2-40B4-BE49-F238E27FC236}">
                <a16:creationId xmlns:a16="http://schemas.microsoft.com/office/drawing/2014/main" id="{A1BF45DA-44C9-49F7-B1C6-CFB073E51B95}"/>
              </a:ext>
            </a:extLst>
          </p:cNvPr>
          <p:cNvSpPr>
            <a:spLocks noGrp="1"/>
          </p:cNvSpPr>
          <p:nvPr>
            <p:ph type="sldNum" sz="quarter" idx="12"/>
          </p:nvPr>
        </p:nvSpPr>
        <p:spPr/>
        <p:txBody>
          <a:bodyPr/>
          <a:lstStyle>
            <a:lvl1pPr>
              <a:defRPr>
                <a:solidFill>
                  <a:srgbClr val="575756"/>
                </a:solidFill>
              </a:defRPr>
            </a:lvl1pPr>
          </a:lstStyle>
          <a:p>
            <a:fld id="{7615E613-9417-4175-ADBE-872590CFBB17}" type="slidenum">
              <a:rPr lang="fi-FI" smtClean="0"/>
              <a:pPr/>
              <a:t>‹#›</a:t>
            </a:fld>
            <a:endParaRPr lang="fi-FI" dirty="0"/>
          </a:p>
        </p:txBody>
      </p:sp>
      <p:sp>
        <p:nvSpPr>
          <p:cNvPr id="10" name="Otsikko 1">
            <a:extLst>
              <a:ext uri="{FF2B5EF4-FFF2-40B4-BE49-F238E27FC236}">
                <a16:creationId xmlns:a16="http://schemas.microsoft.com/office/drawing/2014/main" id="{AAE52C17-9563-4AA9-866F-72CBBAD3C1D4}"/>
              </a:ext>
            </a:extLst>
          </p:cNvPr>
          <p:cNvSpPr>
            <a:spLocks noGrp="1"/>
          </p:cNvSpPr>
          <p:nvPr>
            <p:ph type="title" hasCustomPrompt="1"/>
          </p:nvPr>
        </p:nvSpPr>
        <p:spPr>
          <a:xfrm>
            <a:off x="838200" y="365125"/>
            <a:ext cx="8582637" cy="1325563"/>
          </a:xfrm>
        </p:spPr>
        <p:txBody>
          <a:bodyPr>
            <a:normAutofit/>
          </a:bodyPr>
          <a:lstStyle>
            <a:lvl1pPr>
              <a:defRPr sz="3600" b="1">
                <a:solidFill>
                  <a:srgbClr val="005854"/>
                </a:solidFill>
              </a:defRPr>
            </a:lvl1pPr>
          </a:lstStyle>
          <a:p>
            <a:r>
              <a:rPr lang="fi-FI" dirty="0"/>
              <a:t>Otsikko</a:t>
            </a:r>
          </a:p>
        </p:txBody>
      </p:sp>
      <p:pic>
        <p:nvPicPr>
          <p:cNvPr id="2" name="Graphic 1">
            <a:extLst>
              <a:ext uri="{FF2B5EF4-FFF2-40B4-BE49-F238E27FC236}">
                <a16:creationId xmlns:a16="http://schemas.microsoft.com/office/drawing/2014/main" id="{5D42CA8B-60D9-AFEA-C062-16AE873C7A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6083" y="582182"/>
            <a:ext cx="2165038" cy="365125"/>
          </a:xfrm>
          <a:prstGeom prst="rect">
            <a:avLst/>
          </a:prstGeom>
        </p:spPr>
      </p:pic>
    </p:spTree>
    <p:extLst>
      <p:ext uri="{BB962C8B-B14F-4D97-AF65-F5344CB8AC3E}">
        <p14:creationId xmlns:p14="http://schemas.microsoft.com/office/powerpoint/2010/main" val="363211213"/>
      </p:ext>
    </p:extLst>
  </p:cSld>
  <p:clrMapOvr>
    <a:masterClrMapping/>
  </p:clrMapOvr>
  <p:extLst>
    <p:ext uri="{DCECCB84-F9BA-43D5-87BE-67443E8EF086}">
      <p15:sldGuideLst xmlns:p15="http://schemas.microsoft.com/office/powerpoint/2012/main">
        <p15:guide id="1" orient="horz" pos="3906"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FED837C-8713-4628-B9A7-03F44F6FF9F1}"/>
              </a:ext>
            </a:extLst>
          </p:cNvPr>
          <p:cNvSpPr>
            <a:spLocks noGrp="1"/>
          </p:cNvSpPr>
          <p:nvPr>
            <p:ph type="body" idx="1"/>
          </p:nvPr>
        </p:nvSpPr>
        <p:spPr>
          <a:xfrm>
            <a:off x="839788" y="1681163"/>
            <a:ext cx="5157787" cy="823912"/>
          </a:xfrm>
        </p:spPr>
        <p:txBody>
          <a:bodyPr anchor="ctr"/>
          <a:lstStyle>
            <a:lvl1pPr marL="0" indent="0">
              <a:buNone/>
              <a:defRPr sz="2400" b="0">
                <a:solidFill>
                  <a:srgbClr val="0058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1AEE6E30-2D0B-47F3-8235-099CC2A479D7}"/>
              </a:ext>
            </a:extLst>
          </p:cNvPr>
          <p:cNvSpPr>
            <a:spLocks noGrp="1"/>
          </p:cNvSpPr>
          <p:nvPr>
            <p:ph sz="half" idx="2"/>
          </p:nvPr>
        </p:nvSpPr>
        <p:spPr>
          <a:xfrm>
            <a:off x="839788" y="2505075"/>
            <a:ext cx="5157787" cy="3684588"/>
          </a:xfrm>
        </p:spPr>
        <p:txBody>
          <a:bodyPr/>
          <a:lstStyle>
            <a:lvl1pPr>
              <a:buClr>
                <a:srgbClr val="005854"/>
              </a:buClr>
              <a:defRPr/>
            </a:lvl1pPr>
            <a:lvl2pPr>
              <a:buClr>
                <a:srgbClr val="005854"/>
              </a:buClr>
              <a:defRPr/>
            </a:lvl2pPr>
            <a:lvl3pPr>
              <a:buClr>
                <a:srgbClr val="005854"/>
              </a:buClr>
              <a:defRPr/>
            </a:lvl3pPr>
            <a:lvl4pPr>
              <a:buClr>
                <a:srgbClr val="005854"/>
              </a:buClr>
              <a:defRPr/>
            </a:lvl4pPr>
            <a:lvl5pPr>
              <a:buClr>
                <a:srgbClr val="005854"/>
              </a:buClr>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a:extLst>
              <a:ext uri="{FF2B5EF4-FFF2-40B4-BE49-F238E27FC236}">
                <a16:creationId xmlns:a16="http://schemas.microsoft.com/office/drawing/2014/main" id="{0AAFB7B8-BE61-480D-B40D-F63C5EB0A817}"/>
              </a:ext>
            </a:extLst>
          </p:cNvPr>
          <p:cNvSpPr>
            <a:spLocks noGrp="1"/>
          </p:cNvSpPr>
          <p:nvPr>
            <p:ph type="body" sz="quarter" idx="3"/>
          </p:nvPr>
        </p:nvSpPr>
        <p:spPr>
          <a:xfrm>
            <a:off x="6172200" y="1681163"/>
            <a:ext cx="5183188" cy="823912"/>
          </a:xfrm>
        </p:spPr>
        <p:txBody>
          <a:bodyPr anchor="ctr"/>
          <a:lstStyle>
            <a:lvl1pPr marL="0" indent="0">
              <a:buNone/>
              <a:defRPr sz="2400" b="0">
                <a:solidFill>
                  <a:srgbClr val="0058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BCC1ADA-3AA6-4040-A029-1A5D945AB5B3}"/>
              </a:ext>
            </a:extLst>
          </p:cNvPr>
          <p:cNvSpPr>
            <a:spLocks noGrp="1"/>
          </p:cNvSpPr>
          <p:nvPr>
            <p:ph sz="quarter" idx="4"/>
          </p:nvPr>
        </p:nvSpPr>
        <p:spPr>
          <a:xfrm>
            <a:off x="6172200" y="2505075"/>
            <a:ext cx="5183188" cy="3684588"/>
          </a:xfrm>
        </p:spPr>
        <p:txBody>
          <a:bodyPr/>
          <a:lstStyle>
            <a:lvl1pPr marL="342900" indent="-342900">
              <a:buClr>
                <a:srgbClr val="005854"/>
              </a:buClr>
              <a:buFont typeface="Arial" panose="020B0604020202020204" pitchFamily="34" charset="0"/>
              <a:buChar char="•"/>
              <a:defRPr/>
            </a:lvl1pPr>
            <a:lvl2pPr marL="800100" indent="-342900">
              <a:buClr>
                <a:srgbClr val="005854"/>
              </a:buClr>
              <a:buFont typeface="Arial" panose="020B0604020202020204" pitchFamily="34" charset="0"/>
              <a:buChar char="•"/>
              <a:defRPr/>
            </a:lvl2pPr>
            <a:lvl3pPr marL="1200150" indent="-285750">
              <a:buClr>
                <a:srgbClr val="005854"/>
              </a:buClr>
              <a:buFont typeface="Arial" panose="020B0604020202020204" pitchFamily="34" charset="0"/>
              <a:buChar char="•"/>
              <a:defRPr/>
            </a:lvl3pPr>
            <a:lvl4pPr marL="1657350" indent="-285750">
              <a:buClr>
                <a:srgbClr val="005854"/>
              </a:buClr>
              <a:buFont typeface="Arial" panose="020B0604020202020204" pitchFamily="34" charset="0"/>
              <a:buChar char="•"/>
              <a:defRPr/>
            </a:lvl4pPr>
            <a:lvl5pPr marL="2114550" indent="-285750">
              <a:buClr>
                <a:srgbClr val="005854"/>
              </a:buClr>
              <a:buFont typeface="Arial" panose="020B0604020202020204" pitchFamily="34" charset="0"/>
              <a:buChar char="•"/>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määrän paikkamerkki 6">
            <a:extLst>
              <a:ext uri="{FF2B5EF4-FFF2-40B4-BE49-F238E27FC236}">
                <a16:creationId xmlns:a16="http://schemas.microsoft.com/office/drawing/2014/main" id="{8CB723D5-095B-4E15-B255-EACD4AAD4485}"/>
              </a:ext>
            </a:extLst>
          </p:cNvPr>
          <p:cNvSpPr>
            <a:spLocks noGrp="1"/>
          </p:cNvSpPr>
          <p:nvPr>
            <p:ph type="dt" sz="half" idx="10"/>
          </p:nvPr>
        </p:nvSpPr>
        <p:spPr/>
        <p:txBody>
          <a:bodyPr/>
          <a:lstStyle>
            <a:lvl1pPr>
              <a:defRPr>
                <a:solidFill>
                  <a:srgbClr val="575756"/>
                </a:solidFill>
              </a:defRPr>
            </a:lvl1pPr>
          </a:lstStyle>
          <a:p>
            <a:fld id="{9960B9E3-7556-4C9C-A8CD-E8E033798071}" type="datetimeFigureOut">
              <a:rPr lang="fi-FI" smtClean="0"/>
              <a:pPr/>
              <a:t>2.4.2026</a:t>
            </a:fld>
            <a:endParaRPr lang="fi-FI" dirty="0"/>
          </a:p>
        </p:txBody>
      </p:sp>
      <p:sp>
        <p:nvSpPr>
          <p:cNvPr id="8" name="Alatunnisteen paikkamerkki 7">
            <a:extLst>
              <a:ext uri="{FF2B5EF4-FFF2-40B4-BE49-F238E27FC236}">
                <a16:creationId xmlns:a16="http://schemas.microsoft.com/office/drawing/2014/main" id="{35002052-8B2A-415D-A5DD-BCB32CE954C6}"/>
              </a:ext>
            </a:extLst>
          </p:cNvPr>
          <p:cNvSpPr>
            <a:spLocks noGrp="1"/>
          </p:cNvSpPr>
          <p:nvPr>
            <p:ph type="ftr" sz="quarter" idx="11"/>
          </p:nvPr>
        </p:nvSpPr>
        <p:spPr/>
        <p:txBody>
          <a:bodyPr/>
          <a:lstStyle>
            <a:lvl1pPr>
              <a:defRPr>
                <a:solidFill>
                  <a:srgbClr val="575756"/>
                </a:solidFill>
              </a:defRPr>
            </a:lvl1pPr>
          </a:lstStyle>
          <a:p>
            <a:endParaRPr lang="fi-FI" dirty="0"/>
          </a:p>
        </p:txBody>
      </p:sp>
      <p:sp>
        <p:nvSpPr>
          <p:cNvPr id="9" name="Dian numeron paikkamerkki 8">
            <a:extLst>
              <a:ext uri="{FF2B5EF4-FFF2-40B4-BE49-F238E27FC236}">
                <a16:creationId xmlns:a16="http://schemas.microsoft.com/office/drawing/2014/main" id="{557BD02F-6805-46DC-ADD0-F8E26815436F}"/>
              </a:ext>
            </a:extLst>
          </p:cNvPr>
          <p:cNvSpPr>
            <a:spLocks noGrp="1"/>
          </p:cNvSpPr>
          <p:nvPr>
            <p:ph type="sldNum" sz="quarter" idx="12"/>
          </p:nvPr>
        </p:nvSpPr>
        <p:spPr/>
        <p:txBody>
          <a:bodyPr/>
          <a:lstStyle>
            <a:lvl1pPr>
              <a:defRPr>
                <a:solidFill>
                  <a:srgbClr val="575756"/>
                </a:solidFill>
              </a:defRPr>
            </a:lvl1pPr>
          </a:lstStyle>
          <a:p>
            <a:fld id="{7615E613-9417-4175-ADBE-872590CFBB17}" type="slidenum">
              <a:rPr lang="fi-FI" smtClean="0"/>
              <a:pPr/>
              <a:t>‹#›</a:t>
            </a:fld>
            <a:endParaRPr lang="fi-FI" dirty="0"/>
          </a:p>
        </p:txBody>
      </p:sp>
      <p:sp>
        <p:nvSpPr>
          <p:cNvPr id="11" name="Otsikko 1">
            <a:extLst>
              <a:ext uri="{FF2B5EF4-FFF2-40B4-BE49-F238E27FC236}">
                <a16:creationId xmlns:a16="http://schemas.microsoft.com/office/drawing/2014/main" id="{6AA33DC6-56DB-4EC3-B5BC-8033574580C6}"/>
              </a:ext>
            </a:extLst>
          </p:cNvPr>
          <p:cNvSpPr>
            <a:spLocks noGrp="1"/>
          </p:cNvSpPr>
          <p:nvPr>
            <p:ph type="title" hasCustomPrompt="1"/>
          </p:nvPr>
        </p:nvSpPr>
        <p:spPr>
          <a:xfrm>
            <a:off x="838200" y="365125"/>
            <a:ext cx="8582637" cy="1325563"/>
          </a:xfrm>
        </p:spPr>
        <p:txBody>
          <a:bodyPr>
            <a:normAutofit/>
          </a:bodyPr>
          <a:lstStyle>
            <a:lvl1pPr>
              <a:defRPr sz="3600" b="1">
                <a:solidFill>
                  <a:srgbClr val="005854"/>
                </a:solidFill>
              </a:defRPr>
            </a:lvl1pPr>
          </a:lstStyle>
          <a:p>
            <a:r>
              <a:rPr lang="fi-FI" dirty="0"/>
              <a:t>Otsikko</a:t>
            </a:r>
          </a:p>
        </p:txBody>
      </p:sp>
      <p:pic>
        <p:nvPicPr>
          <p:cNvPr id="2" name="Graphic 1">
            <a:extLst>
              <a:ext uri="{FF2B5EF4-FFF2-40B4-BE49-F238E27FC236}">
                <a16:creationId xmlns:a16="http://schemas.microsoft.com/office/drawing/2014/main" id="{D05AD353-F3C2-721A-EFDD-2937C3456C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6083" y="582182"/>
            <a:ext cx="2165038" cy="365125"/>
          </a:xfrm>
          <a:prstGeom prst="rect">
            <a:avLst/>
          </a:prstGeom>
        </p:spPr>
      </p:pic>
    </p:spTree>
    <p:extLst>
      <p:ext uri="{BB962C8B-B14F-4D97-AF65-F5344CB8AC3E}">
        <p14:creationId xmlns:p14="http://schemas.microsoft.com/office/powerpoint/2010/main" val="2025017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4221156-C13B-428C-8BF2-9E8650055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B691FCD3-4A43-4501-93EF-D48A4B0613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47B3703F-BC57-4A17-B2A2-603866E686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75756"/>
                </a:solidFill>
              </a:defRPr>
            </a:lvl1pPr>
          </a:lstStyle>
          <a:p>
            <a:fld id="{9960B9E3-7556-4C9C-A8CD-E8E033798071}" type="datetimeFigureOut">
              <a:rPr lang="fi-FI" smtClean="0"/>
              <a:pPr/>
              <a:t>2.4.2026</a:t>
            </a:fld>
            <a:endParaRPr lang="fi-FI" dirty="0"/>
          </a:p>
        </p:txBody>
      </p:sp>
      <p:sp>
        <p:nvSpPr>
          <p:cNvPr id="5" name="Alatunnisteen paikkamerkki 4">
            <a:extLst>
              <a:ext uri="{FF2B5EF4-FFF2-40B4-BE49-F238E27FC236}">
                <a16:creationId xmlns:a16="http://schemas.microsoft.com/office/drawing/2014/main" id="{66B8EA53-8DDE-44A9-A9FC-504E9AE95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75756"/>
                </a:solidFill>
              </a:defRPr>
            </a:lvl1pPr>
          </a:lstStyle>
          <a:p>
            <a:endParaRPr lang="fi-FI" dirty="0"/>
          </a:p>
        </p:txBody>
      </p:sp>
      <p:sp>
        <p:nvSpPr>
          <p:cNvPr id="6" name="Dian numeron paikkamerkki 5">
            <a:extLst>
              <a:ext uri="{FF2B5EF4-FFF2-40B4-BE49-F238E27FC236}">
                <a16:creationId xmlns:a16="http://schemas.microsoft.com/office/drawing/2014/main" id="{00D62950-FF69-4F4F-A259-4451FA745C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575756"/>
                </a:solidFill>
              </a:defRPr>
            </a:lvl1pPr>
          </a:lstStyle>
          <a:p>
            <a:fld id="{7615E613-9417-4175-ADBE-872590CFBB17}" type="slidenum">
              <a:rPr lang="fi-FI" smtClean="0"/>
              <a:pPr/>
              <a:t>‹#›</a:t>
            </a:fld>
            <a:endParaRPr lang="fi-FI" dirty="0"/>
          </a:p>
        </p:txBody>
      </p:sp>
    </p:spTree>
    <p:extLst>
      <p:ext uri="{BB962C8B-B14F-4D97-AF65-F5344CB8AC3E}">
        <p14:creationId xmlns:p14="http://schemas.microsoft.com/office/powerpoint/2010/main" val="265209374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50" r:id="rId3"/>
    <p:sldLayoutId id="2147483675" r:id="rId4"/>
    <p:sldLayoutId id="2147483652" r:id="rId5"/>
    <p:sldLayoutId id="2147483674" r:id="rId6"/>
    <p:sldLayoutId id="2147483660" r:id="rId7"/>
    <p:sldLayoutId id="2147483657" r:id="rId8"/>
    <p:sldLayoutId id="2147483653" r:id="rId9"/>
    <p:sldLayoutId id="2147483654" r:id="rId10"/>
    <p:sldLayoutId id="2147483655" r:id="rId11"/>
    <p:sldLayoutId id="2147483661" r:id="rId12"/>
  </p:sldLayoutIdLst>
  <p:txStyles>
    <p:titleStyle>
      <a:lvl1pPr algn="l" defTabSz="914400" rtl="0" eaLnBrk="1" latinLnBrk="0" hangingPunct="1">
        <a:lnSpc>
          <a:spcPct val="90000"/>
        </a:lnSpc>
        <a:spcBef>
          <a:spcPct val="0"/>
        </a:spcBef>
        <a:buNone/>
        <a:defRPr sz="3600" b="1" kern="1200">
          <a:solidFill>
            <a:srgbClr val="005854"/>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5854"/>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5854"/>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854"/>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585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585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EC296731-BC78-4AA3-B71B-31D46F018936}"/>
              </a:ext>
              <a:ext uri="{C183D7F6-B498-43B3-948B-1728B52AA6E4}">
                <adec:decorative xmlns:adec="http://schemas.microsoft.com/office/drawing/2017/decorative" val="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5888" r="25888"/>
          <a:stretch/>
        </p:blipFill>
        <p:spPr/>
      </p:pic>
      <p:sp>
        <p:nvSpPr>
          <p:cNvPr id="3" name="Otsikko 2">
            <a:extLst>
              <a:ext uri="{FF2B5EF4-FFF2-40B4-BE49-F238E27FC236}">
                <a16:creationId xmlns:a16="http://schemas.microsoft.com/office/drawing/2014/main" id="{6EDB6BE0-37B9-4735-A014-A63B751237CF}"/>
              </a:ext>
            </a:extLst>
          </p:cNvPr>
          <p:cNvSpPr>
            <a:spLocks noGrp="1"/>
          </p:cNvSpPr>
          <p:nvPr>
            <p:ph type="ctrTitle"/>
          </p:nvPr>
        </p:nvSpPr>
        <p:spPr/>
        <p:txBody>
          <a:bodyPr>
            <a:normAutofit fontScale="90000"/>
          </a:bodyPr>
          <a:lstStyle/>
          <a:p>
            <a:r>
              <a:rPr lang="fi-FI" dirty="0"/>
              <a:t>PFAS-näytteenotto ympäristömatriiseista – käytettävät materiaalit, näytteenotossa huomioitavaa ja laadunvarmistusnäytteet</a:t>
            </a:r>
          </a:p>
        </p:txBody>
      </p:sp>
      <p:sp>
        <p:nvSpPr>
          <p:cNvPr id="4" name="Alaotsikko 3">
            <a:extLst>
              <a:ext uri="{FF2B5EF4-FFF2-40B4-BE49-F238E27FC236}">
                <a16:creationId xmlns:a16="http://schemas.microsoft.com/office/drawing/2014/main" id="{B1E4607B-D1F4-4404-B867-55032B6ACBBE}"/>
              </a:ext>
            </a:extLst>
          </p:cNvPr>
          <p:cNvSpPr>
            <a:spLocks noGrp="1"/>
          </p:cNvSpPr>
          <p:nvPr>
            <p:ph type="subTitle" idx="1"/>
          </p:nvPr>
        </p:nvSpPr>
        <p:spPr/>
        <p:txBody>
          <a:bodyPr/>
          <a:lstStyle/>
          <a:p>
            <a:r>
              <a:rPr lang="fi-FI" dirty="0"/>
              <a:t>Talkooryhmän havaintoja</a:t>
            </a:r>
          </a:p>
        </p:txBody>
      </p:sp>
      <p:sp>
        <p:nvSpPr>
          <p:cNvPr id="5" name="Tekstin paikkamerkki 4">
            <a:extLst>
              <a:ext uri="{FF2B5EF4-FFF2-40B4-BE49-F238E27FC236}">
                <a16:creationId xmlns:a16="http://schemas.microsoft.com/office/drawing/2014/main" id="{9C173197-7A5D-41DD-88FB-6C3F375DCA9A}"/>
              </a:ext>
            </a:extLst>
          </p:cNvPr>
          <p:cNvSpPr>
            <a:spLocks noGrp="1"/>
          </p:cNvSpPr>
          <p:nvPr>
            <p:ph type="body" sz="quarter" idx="11"/>
          </p:nvPr>
        </p:nvSpPr>
        <p:spPr/>
        <p:txBody>
          <a:bodyPr>
            <a:normAutofit/>
          </a:bodyPr>
          <a:lstStyle/>
          <a:p>
            <a:pPr algn="r"/>
            <a:r>
              <a:rPr lang="fi-FI" dirty="0"/>
              <a:t>Esittelijä</a:t>
            </a:r>
          </a:p>
          <a:p>
            <a:endParaRPr lang="fi-FI" dirty="0"/>
          </a:p>
        </p:txBody>
      </p:sp>
    </p:spTree>
    <p:extLst>
      <p:ext uri="{BB962C8B-B14F-4D97-AF65-F5344CB8AC3E}">
        <p14:creationId xmlns:p14="http://schemas.microsoft.com/office/powerpoint/2010/main" val="1230992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ECA1-256F-931B-1B16-3EB0E020526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E4C52DF0-EF9A-6F4A-A357-7E2EBC052F1E}"/>
              </a:ext>
            </a:extLst>
          </p:cNvPr>
          <p:cNvSpPr>
            <a:spLocks noGrp="1"/>
          </p:cNvSpPr>
          <p:nvPr>
            <p:ph type="title"/>
          </p:nvPr>
        </p:nvSpPr>
        <p:spPr/>
        <p:txBody>
          <a:bodyPr>
            <a:normAutofit/>
          </a:bodyPr>
          <a:lstStyle/>
          <a:p>
            <a:r>
              <a:rPr lang="fi-FI" dirty="0"/>
              <a:t>Materiaalivalinnoista 2/2 </a:t>
            </a:r>
          </a:p>
        </p:txBody>
      </p:sp>
      <p:sp>
        <p:nvSpPr>
          <p:cNvPr id="3" name="Sisällön paikkamerkki 2">
            <a:extLst>
              <a:ext uri="{FF2B5EF4-FFF2-40B4-BE49-F238E27FC236}">
                <a16:creationId xmlns:a16="http://schemas.microsoft.com/office/drawing/2014/main" id="{EFD3B9A9-A903-C700-0A3E-A047403F3859}"/>
              </a:ext>
            </a:extLst>
          </p:cNvPr>
          <p:cNvSpPr>
            <a:spLocks noGrp="1"/>
          </p:cNvSpPr>
          <p:nvPr>
            <p:ph idx="1"/>
          </p:nvPr>
        </p:nvSpPr>
        <p:spPr/>
        <p:txBody>
          <a:bodyPr>
            <a:normAutofit/>
          </a:bodyPr>
          <a:lstStyle/>
          <a:p>
            <a:pPr marL="342900" lvl="0" indent="-342900">
              <a:buFont typeface="Arial" panose="020B0604020202020204" pitchFamily="34" charset="0"/>
              <a:buChar char="-"/>
              <a:tabLst>
                <a:tab pos="828040" algn="l"/>
              </a:tabLst>
            </a:pPr>
            <a:r>
              <a:rPr lang="fi-FI" sz="2000" dirty="0">
                <a:effectLst/>
                <a:latin typeface="Arial" panose="020B0604020202020204" pitchFamily="34" charset="0"/>
                <a:ea typeface="Arial" panose="020B0604020202020204" pitchFamily="34" charset="0"/>
                <a:cs typeface="Arial" panose="020B0604020202020204" pitchFamily="34" charset="0"/>
              </a:rPr>
              <a:t>Näytteenottotarvikkeet, joihin PFAS-yhdisteitä voi pidättyä ja siten pitoisuutta aliarvioidaan?</a:t>
            </a:r>
          </a:p>
          <a:p>
            <a:pPr marL="800100" lvl="1" indent="-342900">
              <a:buFont typeface="Arial" panose="020B0604020202020204" pitchFamily="34" charset="0"/>
              <a:buChar char="-"/>
              <a:tabLst>
                <a:tab pos="828040" algn="l"/>
              </a:tabLst>
            </a:pPr>
            <a:r>
              <a:rPr lang="fi-FI" sz="1600" dirty="0">
                <a:latin typeface="Arial" panose="020B0604020202020204" pitchFamily="34" charset="0"/>
                <a:cs typeface="Arial" panose="020B0604020202020204" pitchFamily="34" charset="0"/>
              </a:rPr>
              <a:t>Esim. pohjavesinäytteenotossa käytettävät letkut</a:t>
            </a:r>
          </a:p>
          <a:p>
            <a:pPr marL="342900" lvl="0" indent="-342900">
              <a:buFont typeface="Arial" panose="020B0604020202020204" pitchFamily="34" charset="0"/>
              <a:buChar char="-"/>
              <a:tabLst>
                <a:tab pos="828040" algn="l"/>
              </a:tabLst>
            </a:pPr>
            <a:r>
              <a:rPr lang="fi-FI" sz="2000" dirty="0">
                <a:latin typeface="Arial" panose="020B0604020202020204" pitchFamily="34" charset="0"/>
                <a:ea typeface="Arial" panose="020B0604020202020204" pitchFamily="34" charset="0"/>
                <a:cs typeface="Arial" panose="020B0604020202020204" pitchFamily="34" charset="0"/>
              </a:rPr>
              <a:t>Pidättyminen vs. desorptio tarvikkeista? Onko pidättyminen oikeasti merkittävää?</a:t>
            </a:r>
          </a:p>
          <a:p>
            <a:pPr marL="342900" lvl="0" indent="-342900">
              <a:buFont typeface="Arial" panose="020B0604020202020204" pitchFamily="34" charset="0"/>
              <a:buChar char="-"/>
              <a:tabLst>
                <a:tab pos="828040" algn="l"/>
              </a:tabLst>
            </a:pPr>
            <a:r>
              <a:rPr lang="fi-FI" sz="2000" dirty="0">
                <a:effectLst/>
                <a:latin typeface="Arial" panose="020B0604020202020204" pitchFamily="34" charset="0"/>
                <a:ea typeface="Arial" panose="020B0604020202020204" pitchFamily="34" charset="0"/>
                <a:cs typeface="Arial" panose="020B0604020202020204" pitchFamily="34" charset="0"/>
              </a:rPr>
              <a:t>Miten voidaan vähentää mahdollisen </a:t>
            </a:r>
            <a:r>
              <a:rPr lang="fi-FI" sz="2000" dirty="0">
                <a:latin typeface="Arial" panose="020B0604020202020204" pitchFamily="34" charset="0"/>
                <a:ea typeface="Arial" panose="020B0604020202020204" pitchFamily="34" charset="0"/>
                <a:cs typeface="Arial" panose="020B0604020202020204" pitchFamily="34" charset="0"/>
              </a:rPr>
              <a:t>tarvikkeisiin pidättymisen vaikutusta?</a:t>
            </a:r>
          </a:p>
          <a:p>
            <a:pPr marL="800100" lvl="1" indent="-342900">
              <a:buFont typeface="Arial" panose="020B0604020202020204" pitchFamily="34" charset="0"/>
              <a:buChar char="-"/>
              <a:tabLst>
                <a:tab pos="828040" algn="l"/>
              </a:tabLst>
            </a:pPr>
            <a:r>
              <a:rPr lang="fi-FI" sz="1600" dirty="0">
                <a:effectLst/>
                <a:latin typeface="Arial" panose="020B0604020202020204" pitchFamily="34" charset="0"/>
                <a:ea typeface="Arial" panose="020B0604020202020204" pitchFamily="34" charset="0"/>
                <a:cs typeface="Arial" panose="020B0604020202020204" pitchFamily="34" charset="0"/>
              </a:rPr>
              <a:t>Pohjaveden pumppaus </a:t>
            </a:r>
            <a:r>
              <a:rPr lang="fi-FI" sz="1600" dirty="0">
                <a:latin typeface="Arial" panose="020B0604020202020204" pitchFamily="34" charset="0"/>
                <a:ea typeface="Arial" panose="020B0604020202020204" pitchFamily="34" charset="0"/>
                <a:cs typeface="Arial" panose="020B0604020202020204" pitchFamily="34" charset="0"/>
              </a:rPr>
              <a:t>tavanomaista pidempään </a:t>
            </a:r>
            <a:r>
              <a:rPr lang="fi-FI" sz="1600" dirty="0">
                <a:effectLst/>
                <a:latin typeface="Arial" panose="020B0604020202020204" pitchFamily="34" charset="0"/>
                <a:ea typeface="Arial" panose="020B0604020202020204" pitchFamily="34" charset="0"/>
                <a:cs typeface="Arial" panose="020B0604020202020204" pitchFamily="34" charset="0"/>
              </a:rPr>
              <a:t>ennen näytteen ottamista</a:t>
            </a:r>
            <a:r>
              <a:rPr lang="fi-FI" sz="1600" dirty="0">
                <a:latin typeface="Arial" panose="020B0604020202020204" pitchFamily="34" charset="0"/>
                <a:ea typeface="Arial" panose="020B0604020202020204" pitchFamily="34" charset="0"/>
                <a:cs typeface="Arial" panose="020B0604020202020204" pitchFamily="34" charset="0"/>
              </a:rPr>
              <a:t>?</a:t>
            </a:r>
          </a:p>
          <a:p>
            <a:pPr marL="800100" lvl="1" indent="-342900">
              <a:buFont typeface="Arial" panose="020B0604020202020204" pitchFamily="34" charset="0"/>
              <a:buChar char="-"/>
              <a:tabLst>
                <a:tab pos="828040" algn="l"/>
              </a:tabLst>
            </a:pPr>
            <a:r>
              <a:rPr lang="fi-FI" sz="1600" dirty="0">
                <a:effectLst/>
                <a:latin typeface="Arial" panose="020B0604020202020204" pitchFamily="34" charset="0"/>
                <a:ea typeface="Arial" panose="020B0604020202020204" pitchFamily="34" charset="0"/>
                <a:cs typeface="Arial" panose="020B0604020202020204" pitchFamily="34" charset="0"/>
              </a:rPr>
              <a:t>Näyteastioiden huuhtelu näytevedellä?</a:t>
            </a:r>
          </a:p>
          <a:p>
            <a:endParaRPr lang="fi-FI" dirty="0"/>
          </a:p>
        </p:txBody>
      </p:sp>
      <p:pic>
        <p:nvPicPr>
          <p:cNvPr id="5" name="Kuva 4">
            <a:extLst>
              <a:ext uri="{FF2B5EF4-FFF2-40B4-BE49-F238E27FC236}">
                <a16:creationId xmlns:a16="http://schemas.microsoft.com/office/drawing/2014/main" id="{A6D6C30A-0E96-7D78-75C6-587C2A01D16F}"/>
              </a:ext>
              <a:ext uri="{C183D7F6-B498-43B3-948B-1728B52AA6E4}">
                <adec:decorative xmlns:adec="http://schemas.microsoft.com/office/drawing/2017/decorative" val="1"/>
              </a:ext>
            </a:extLst>
          </p:cNvPr>
          <p:cNvPicPr>
            <a:picLocks noChangeAspect="1"/>
          </p:cNvPicPr>
          <p:nvPr/>
        </p:nvPicPr>
        <p:blipFill>
          <a:blip r:embed="rId2"/>
          <a:srcRect t="5834"/>
          <a:stretch>
            <a:fillRect/>
          </a:stretch>
        </p:blipFill>
        <p:spPr>
          <a:xfrm>
            <a:off x="7327806" y="3893505"/>
            <a:ext cx="4864194" cy="2964495"/>
          </a:xfrm>
          <a:prstGeom prst="rect">
            <a:avLst/>
          </a:prstGeom>
        </p:spPr>
      </p:pic>
    </p:spTree>
    <p:extLst>
      <p:ext uri="{BB962C8B-B14F-4D97-AF65-F5344CB8AC3E}">
        <p14:creationId xmlns:p14="http://schemas.microsoft.com/office/powerpoint/2010/main" val="2842125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202EFB-EE20-4455-ADE6-CD67AC4AED1A}"/>
              </a:ext>
            </a:extLst>
          </p:cNvPr>
          <p:cNvSpPr>
            <a:spLocks noGrp="1"/>
          </p:cNvSpPr>
          <p:nvPr>
            <p:ph type="title"/>
          </p:nvPr>
        </p:nvSpPr>
        <p:spPr>
          <a:xfrm>
            <a:off x="838200" y="365125"/>
            <a:ext cx="8582637" cy="1325563"/>
          </a:xfrm>
        </p:spPr>
        <p:txBody>
          <a:bodyPr>
            <a:normAutofit fontScale="90000"/>
          </a:bodyPr>
          <a:lstStyle/>
          <a:p>
            <a:r>
              <a:rPr lang="fi-FI" sz="3600" dirty="0">
                <a:effectLst/>
                <a:latin typeface="Arial" panose="020B0604020202020204" pitchFamily="34" charset="0"/>
                <a:ea typeface="Arial" panose="020B0604020202020204" pitchFamily="34" charset="0"/>
                <a:cs typeface="Arial" panose="020B0604020202020204" pitchFamily="34" charset="0"/>
              </a:rPr>
              <a:t>Näytepisteiden/näytteiden välinen kontaminaatio – </a:t>
            </a:r>
            <a:br>
              <a:rPr lang="fi-FI" sz="3600" dirty="0">
                <a:effectLst/>
                <a:latin typeface="Arial" panose="020B0604020202020204" pitchFamily="34" charset="0"/>
                <a:ea typeface="Arial" panose="020B0604020202020204" pitchFamily="34" charset="0"/>
                <a:cs typeface="Arial" panose="020B0604020202020204" pitchFamily="34" charset="0"/>
              </a:rPr>
            </a:br>
            <a:r>
              <a:rPr lang="fi-FI" sz="3600" dirty="0">
                <a:effectLst/>
                <a:latin typeface="Arial" panose="020B0604020202020204" pitchFamily="34" charset="0"/>
                <a:ea typeface="Arial" panose="020B0604020202020204" pitchFamily="34" charset="0"/>
                <a:cs typeface="Arial" panose="020B0604020202020204" pitchFamily="34" charset="0"/>
              </a:rPr>
              <a:t>puhdistustoimenpiteet kentällä?</a:t>
            </a:r>
            <a:endParaRPr lang="fi-FI" dirty="0"/>
          </a:p>
        </p:txBody>
      </p:sp>
      <p:sp>
        <p:nvSpPr>
          <p:cNvPr id="3" name="Sisällön paikkamerkki 2">
            <a:extLst>
              <a:ext uri="{FF2B5EF4-FFF2-40B4-BE49-F238E27FC236}">
                <a16:creationId xmlns:a16="http://schemas.microsoft.com/office/drawing/2014/main" id="{AAA3413D-F950-41AE-917F-6C4F77B1C761}"/>
              </a:ext>
            </a:extLst>
          </p:cNvPr>
          <p:cNvSpPr>
            <a:spLocks noGrp="1"/>
          </p:cNvSpPr>
          <p:nvPr>
            <p:ph idx="1"/>
          </p:nvPr>
        </p:nvSpPr>
        <p:spPr/>
        <p:txBody>
          <a:bodyPr/>
          <a:lstStyle/>
          <a:p>
            <a:pPr marL="0" indent="0">
              <a:buNone/>
              <a:tabLst>
                <a:tab pos="828040" algn="l"/>
              </a:tabLst>
            </a:pPr>
            <a:r>
              <a:rPr lang="fi-FI" sz="2000" dirty="0">
                <a:latin typeface="Arial" panose="020B0604020202020204" pitchFamily="34" charset="0"/>
                <a:cs typeface="Arial" panose="020B0604020202020204" pitchFamily="34" charset="0"/>
              </a:rPr>
              <a:t>Tarvittavat/mahdolliset toimenpiteet riippuvat pitkälti siitä mitä ollaan tekemässä</a:t>
            </a:r>
          </a:p>
          <a:p>
            <a:pPr>
              <a:buFontTx/>
              <a:buChar char="-"/>
              <a:tabLst>
                <a:tab pos="828040" algn="l"/>
              </a:tabLst>
            </a:pPr>
            <a:r>
              <a:rPr lang="fi-FI" sz="2000" dirty="0">
                <a:latin typeface="Arial" panose="020B0604020202020204" pitchFamily="34" charset="0"/>
                <a:cs typeface="Arial" panose="020B0604020202020204" pitchFamily="34" charset="0"/>
              </a:rPr>
              <a:t>Pohjavesinäytteenotto</a:t>
            </a:r>
          </a:p>
          <a:p>
            <a:pPr>
              <a:buFontTx/>
              <a:buChar char="-"/>
              <a:tabLst>
                <a:tab pos="828040" algn="l"/>
              </a:tabLst>
            </a:pPr>
            <a:r>
              <a:rPr lang="fi-FI" sz="2000" dirty="0">
                <a:effectLst/>
                <a:latin typeface="Arial" panose="020B0604020202020204" pitchFamily="34" charset="0"/>
                <a:ea typeface="Arial" panose="020B0604020202020204" pitchFamily="34" charset="0"/>
                <a:cs typeface="Arial" panose="020B0604020202020204" pitchFamily="34" charset="0"/>
              </a:rPr>
              <a:t>Pintavesinäytteenotto</a:t>
            </a:r>
          </a:p>
          <a:p>
            <a:pPr>
              <a:buFontTx/>
              <a:buChar char="-"/>
              <a:tabLst>
                <a:tab pos="828040" algn="l"/>
              </a:tabLst>
            </a:pPr>
            <a:r>
              <a:rPr lang="fi-FI" sz="2000" dirty="0">
                <a:latin typeface="Arial" panose="020B0604020202020204" pitchFamily="34" charset="0"/>
                <a:ea typeface="Arial" panose="020B0604020202020204" pitchFamily="34" charset="0"/>
                <a:cs typeface="Arial" panose="020B0604020202020204" pitchFamily="34" charset="0"/>
              </a:rPr>
              <a:t>Hanavesinäytteenotto</a:t>
            </a:r>
          </a:p>
          <a:p>
            <a:pPr>
              <a:buFontTx/>
              <a:buChar char="-"/>
              <a:tabLst>
                <a:tab pos="828040" algn="l"/>
              </a:tabLst>
            </a:pPr>
            <a:r>
              <a:rPr lang="fi-FI" sz="2000" dirty="0">
                <a:effectLst/>
                <a:latin typeface="Arial" panose="020B0604020202020204" pitchFamily="34" charset="0"/>
                <a:ea typeface="Arial" panose="020B0604020202020204" pitchFamily="34" charset="0"/>
                <a:cs typeface="Arial" panose="020B0604020202020204" pitchFamily="34" charset="0"/>
              </a:rPr>
              <a:t>Kairatutkimus</a:t>
            </a:r>
          </a:p>
          <a:p>
            <a:pPr>
              <a:buFontTx/>
              <a:buChar char="-"/>
              <a:tabLst>
                <a:tab pos="828040" algn="l"/>
              </a:tabLst>
            </a:pPr>
            <a:r>
              <a:rPr lang="fi-FI" sz="2000" dirty="0">
                <a:latin typeface="Arial" panose="020B0604020202020204" pitchFamily="34" charset="0"/>
                <a:ea typeface="Arial" panose="020B0604020202020204" pitchFamily="34" charset="0"/>
                <a:cs typeface="Arial" panose="020B0604020202020204" pitchFamily="34" charset="0"/>
              </a:rPr>
              <a:t>Koekuoppatutkimus</a:t>
            </a:r>
          </a:p>
          <a:p>
            <a:pPr>
              <a:buFontTx/>
              <a:buChar char="-"/>
              <a:tabLst>
                <a:tab pos="828040" algn="l"/>
              </a:tabLst>
            </a:pPr>
            <a:r>
              <a:rPr lang="fi-FI" sz="2000" dirty="0" err="1">
                <a:effectLst/>
                <a:latin typeface="Arial" panose="020B0604020202020204" pitchFamily="34" charset="0"/>
                <a:ea typeface="Arial" panose="020B0604020202020204" pitchFamily="34" charset="0"/>
                <a:cs typeface="Arial" panose="020B0604020202020204" pitchFamily="34" charset="0"/>
              </a:rPr>
              <a:t>Pintamaanäytteenotto</a:t>
            </a:r>
            <a:r>
              <a:rPr lang="fi-FI" sz="2000" dirty="0">
                <a:effectLst/>
                <a:latin typeface="Arial" panose="020B0604020202020204" pitchFamily="34" charset="0"/>
                <a:ea typeface="Arial" panose="020B0604020202020204" pitchFamily="34" charset="0"/>
                <a:cs typeface="Arial" panose="020B0604020202020204" pitchFamily="34" charset="0"/>
              </a:rPr>
              <a:t> (lapio, MONO)</a:t>
            </a:r>
          </a:p>
          <a:p>
            <a:pPr>
              <a:buFontTx/>
              <a:buChar char="-"/>
              <a:tabLst>
                <a:tab pos="828040" algn="l"/>
              </a:tabLst>
            </a:pPr>
            <a:r>
              <a:rPr lang="fi-FI" sz="2000" dirty="0">
                <a:effectLst/>
                <a:latin typeface="Arial" panose="020B0604020202020204" pitchFamily="34" charset="0"/>
                <a:ea typeface="Arial" panose="020B0604020202020204" pitchFamily="34" charset="0"/>
                <a:cs typeface="Arial" panose="020B0604020202020204" pitchFamily="34" charset="0"/>
              </a:rPr>
              <a:t>Muutaman pisteen tutkimus</a:t>
            </a:r>
          </a:p>
          <a:p>
            <a:pPr>
              <a:buFontTx/>
              <a:buChar char="-"/>
              <a:tabLst>
                <a:tab pos="828040" algn="l"/>
              </a:tabLst>
            </a:pPr>
            <a:r>
              <a:rPr lang="fi-FI" sz="2000" dirty="0">
                <a:latin typeface="Arial" panose="020B0604020202020204" pitchFamily="34" charset="0"/>
                <a:ea typeface="Arial" panose="020B0604020202020204" pitchFamily="34" charset="0"/>
                <a:cs typeface="Arial" panose="020B0604020202020204" pitchFamily="34" charset="0"/>
              </a:rPr>
              <a:t>Laaja, useamman päivän tutkimus</a:t>
            </a:r>
            <a:endParaRPr lang="fi-FI" sz="2000" dirty="0">
              <a:effectLst/>
              <a:latin typeface="Arial" panose="020B0604020202020204" pitchFamily="34" charset="0"/>
              <a:ea typeface="Arial" panose="020B0604020202020204" pitchFamily="34" charset="0"/>
              <a:cs typeface="Arial" panose="020B0604020202020204" pitchFamily="34" charset="0"/>
            </a:endParaRPr>
          </a:p>
          <a:p>
            <a:pPr marL="0" indent="0">
              <a:buNone/>
            </a:pPr>
            <a:r>
              <a:rPr lang="fi-FI" dirty="0"/>
              <a:t>Eri tilanteita varten mietittävä toimintatapa ennakkoon</a:t>
            </a:r>
          </a:p>
        </p:txBody>
      </p:sp>
      <p:pic>
        <p:nvPicPr>
          <p:cNvPr id="5" name="Kuva 4">
            <a:extLst>
              <a:ext uri="{FF2B5EF4-FFF2-40B4-BE49-F238E27FC236}">
                <a16:creationId xmlns:a16="http://schemas.microsoft.com/office/drawing/2014/main" id="{C7AE45D3-602D-3277-A601-36B759D65C6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74794" y="2441984"/>
            <a:ext cx="4179006" cy="2856155"/>
          </a:xfrm>
          <a:prstGeom prst="rect">
            <a:avLst/>
          </a:prstGeom>
        </p:spPr>
      </p:pic>
    </p:spTree>
    <p:extLst>
      <p:ext uri="{BB962C8B-B14F-4D97-AF65-F5344CB8AC3E}">
        <p14:creationId xmlns:p14="http://schemas.microsoft.com/office/powerpoint/2010/main" val="3749977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73F6163-BDBB-8B6E-2D9D-5F4B85B60222}"/>
              </a:ext>
            </a:extLst>
          </p:cNvPr>
          <p:cNvSpPr>
            <a:spLocks noGrp="1"/>
          </p:cNvSpPr>
          <p:nvPr>
            <p:ph type="title"/>
          </p:nvPr>
        </p:nvSpPr>
        <p:spPr/>
        <p:txBody>
          <a:bodyPr/>
          <a:lstStyle/>
          <a:p>
            <a:r>
              <a:rPr lang="fi-FI" dirty="0"/>
              <a:t>Näytteenotto, yleistä (PFAS)</a:t>
            </a:r>
          </a:p>
        </p:txBody>
      </p:sp>
      <p:sp>
        <p:nvSpPr>
          <p:cNvPr id="2" name="Sisällön paikkamerkki 1">
            <a:extLst>
              <a:ext uri="{FF2B5EF4-FFF2-40B4-BE49-F238E27FC236}">
                <a16:creationId xmlns:a16="http://schemas.microsoft.com/office/drawing/2014/main" id="{EF31D7FB-5A82-6551-52B9-96AC0EC257B7}"/>
              </a:ext>
            </a:extLst>
          </p:cNvPr>
          <p:cNvSpPr>
            <a:spLocks noGrp="1"/>
          </p:cNvSpPr>
          <p:nvPr>
            <p:ph idx="1"/>
          </p:nvPr>
        </p:nvSpPr>
        <p:spPr>
          <a:xfrm>
            <a:off x="838200" y="1825625"/>
            <a:ext cx="10515600" cy="4667250"/>
          </a:xfrm>
        </p:spPr>
        <p:txBody>
          <a:bodyPr>
            <a:normAutofit fontScale="77500" lnSpcReduction="20000"/>
          </a:bodyPr>
          <a:lstStyle/>
          <a:p>
            <a:r>
              <a:rPr lang="fi-FI" dirty="0"/>
              <a:t>Ennen näytteenottoa välineiden puhdistus kenttävälinevarastolla (kuten normaalistikin).</a:t>
            </a:r>
          </a:p>
          <a:p>
            <a:r>
              <a:rPr lang="fi-FI" dirty="0"/>
              <a:t>Jos näytteenotto kestää useita päiviä, välineiden puhdistus päivittäin (kenttävälinevarastolla, jos mahdollista) </a:t>
            </a:r>
          </a:p>
          <a:p>
            <a:r>
              <a:rPr lang="fi-FI" dirty="0"/>
              <a:t>Jos puhdistustoimenpiteitä ei ole mahdollista tehdä, varataan omat ennakkoon puhdistetut tarvikkeet eri pisteille, jos mahdollista.</a:t>
            </a:r>
          </a:p>
          <a:p>
            <a:r>
              <a:rPr lang="fi-FI" dirty="0"/>
              <a:t>Kädet pestään ennen kohteelle tuloa ja jos mahdollista, myös kohteella ennen näytteiden käsittelyä</a:t>
            </a:r>
          </a:p>
          <a:p>
            <a:r>
              <a:rPr lang="fi-FI" dirty="0"/>
              <a:t>Mietitään, miten tarvikkeita säilytetään näytteenoton aikana. Esim. ei lasketa näyteastioiden korkkeja tai lapiota maahan, jossa voi olla PFAS-yhdisteitä vaan mukana on pressu tms. jonka päällä tarvikkeita voi säilyttää kohteessa (tai ei lasketa korkkia mihinkään). </a:t>
            </a:r>
          </a:p>
          <a:p>
            <a:r>
              <a:rPr lang="fi-FI" dirty="0"/>
              <a:t>Näytteenotto toteutetaan puhtaammasta näytepisteestä likaisempaan.</a:t>
            </a:r>
          </a:p>
          <a:p>
            <a:r>
              <a:rPr lang="fi-FI" dirty="0"/>
              <a:t>Minimoidaan muu näytepisteen ympärillä tapahtuva toiminta näytteenoton ajaksi.</a:t>
            </a:r>
          </a:p>
          <a:p>
            <a:r>
              <a:rPr lang="fi-FI" dirty="0"/>
              <a:t>Käytetään näytteenotossa nitriilikumihanskoja, jotka vaihdetaan vähintään näytepisteittäin.</a:t>
            </a:r>
          </a:p>
          <a:p>
            <a:r>
              <a:rPr lang="fi-FI" dirty="0"/>
              <a:t>Vältetään kaikkea ylimääräistä näytematriisin käsittelyä eikä näyte saa koskea mihinkään näytteenottoprosessin kannalta tarpeettomaan (esim. maan pinta, henkilöstön vaatetus, paljaat kädet jne.).</a:t>
            </a:r>
          </a:p>
          <a:p>
            <a:endParaRPr lang="fi-FI" dirty="0"/>
          </a:p>
        </p:txBody>
      </p:sp>
    </p:spTree>
    <p:extLst>
      <p:ext uri="{BB962C8B-B14F-4D97-AF65-F5344CB8AC3E}">
        <p14:creationId xmlns:p14="http://schemas.microsoft.com/office/powerpoint/2010/main" val="1876661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A3C69D5-90AD-7BE2-AE12-D0581B9C7423}"/>
              </a:ext>
            </a:extLst>
          </p:cNvPr>
          <p:cNvSpPr>
            <a:spLocks noGrp="1"/>
          </p:cNvSpPr>
          <p:nvPr>
            <p:ph type="title"/>
          </p:nvPr>
        </p:nvSpPr>
        <p:spPr/>
        <p:txBody>
          <a:bodyPr/>
          <a:lstStyle/>
          <a:p>
            <a:r>
              <a:rPr lang="fi-FI" dirty="0"/>
              <a:t>Vesinäytteenotto</a:t>
            </a:r>
          </a:p>
        </p:txBody>
      </p:sp>
      <p:sp>
        <p:nvSpPr>
          <p:cNvPr id="2" name="Sisällön paikkamerkki 1">
            <a:extLst>
              <a:ext uri="{FF2B5EF4-FFF2-40B4-BE49-F238E27FC236}">
                <a16:creationId xmlns:a16="http://schemas.microsoft.com/office/drawing/2014/main" id="{AE698DDB-F7F7-2222-B414-D79D1A01CE5C}"/>
              </a:ext>
            </a:extLst>
          </p:cNvPr>
          <p:cNvSpPr>
            <a:spLocks noGrp="1"/>
          </p:cNvSpPr>
          <p:nvPr>
            <p:ph idx="1"/>
          </p:nvPr>
        </p:nvSpPr>
        <p:spPr>
          <a:xfrm>
            <a:off x="838200" y="1825625"/>
            <a:ext cx="10825480" cy="3142615"/>
          </a:xfrm>
        </p:spPr>
        <p:txBody>
          <a:bodyPr>
            <a:normAutofit fontScale="92500"/>
          </a:bodyPr>
          <a:lstStyle/>
          <a:p>
            <a:r>
              <a:rPr lang="fi-FI" dirty="0"/>
              <a:t>Näytteet otetaan laboratorion ohjeiden mukaisesti laboratorion toimittamiin astioihin.</a:t>
            </a:r>
          </a:p>
          <a:p>
            <a:r>
              <a:rPr lang="fi-FI" dirty="0"/>
              <a:t>Näyteastioihin laboratoriossa mahdollisimman valmiiksi merkityt tarrat</a:t>
            </a:r>
          </a:p>
          <a:p>
            <a:r>
              <a:rPr lang="fi-FI" dirty="0"/>
              <a:t>Merkinnät kuulakärkikynällä tai lyijykynällä</a:t>
            </a:r>
          </a:p>
          <a:p>
            <a:r>
              <a:rPr lang="fi-FI" dirty="0"/>
              <a:t>Huuhtelu näytevedellä ennen näytteenottoa</a:t>
            </a:r>
          </a:p>
          <a:p>
            <a:pPr lvl="1"/>
            <a:r>
              <a:rPr lang="fi-FI" dirty="0"/>
              <a:t>Esim. tavanomaista runsaampi pumppaus ennen näytteenottoa pohjavesiputkesta</a:t>
            </a:r>
          </a:p>
          <a:p>
            <a:pPr lvl="1"/>
            <a:r>
              <a:rPr lang="fi-FI" dirty="0"/>
              <a:t>Varsinainen näytteenotto </a:t>
            </a:r>
            <a:r>
              <a:rPr lang="fi-FI" dirty="0" err="1"/>
              <a:t>bailerilla</a:t>
            </a:r>
            <a:r>
              <a:rPr lang="fi-FI" dirty="0"/>
              <a:t> pumppauksen jälkeen, jos pumppauskalustosta arvioidaan aiheutuvan kontaminaatiota?</a:t>
            </a:r>
          </a:p>
          <a:p>
            <a:r>
              <a:rPr lang="fi-FI" dirty="0"/>
              <a:t>Täytetyt näyteastiat säilytetään eri kylmälaukussa kuin käyttämättömät</a:t>
            </a:r>
          </a:p>
        </p:txBody>
      </p:sp>
      <p:pic>
        <p:nvPicPr>
          <p:cNvPr id="5" name="Kuva 4">
            <a:extLst>
              <a:ext uri="{FF2B5EF4-FFF2-40B4-BE49-F238E27FC236}">
                <a16:creationId xmlns:a16="http://schemas.microsoft.com/office/drawing/2014/main" id="{91656E5B-81D6-C402-6F20-5CC86A14B13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4968240"/>
            <a:ext cx="10707594" cy="1889760"/>
          </a:xfrm>
          <a:prstGeom prst="rect">
            <a:avLst/>
          </a:prstGeom>
        </p:spPr>
      </p:pic>
    </p:spTree>
    <p:extLst>
      <p:ext uri="{BB962C8B-B14F-4D97-AF65-F5344CB8AC3E}">
        <p14:creationId xmlns:p14="http://schemas.microsoft.com/office/powerpoint/2010/main" val="3932765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C2EA6558-C5AA-8322-CAA0-E51AC10E1347}"/>
              </a:ext>
            </a:extLst>
          </p:cNvPr>
          <p:cNvSpPr>
            <a:spLocks noGrp="1"/>
          </p:cNvSpPr>
          <p:nvPr>
            <p:ph type="title"/>
          </p:nvPr>
        </p:nvSpPr>
        <p:spPr/>
        <p:txBody>
          <a:bodyPr/>
          <a:lstStyle/>
          <a:p>
            <a:r>
              <a:rPr lang="fi-FI" dirty="0"/>
              <a:t>Maanäytteenotto</a:t>
            </a:r>
          </a:p>
        </p:txBody>
      </p:sp>
      <p:sp>
        <p:nvSpPr>
          <p:cNvPr id="2" name="Sisällön paikkamerkki 1">
            <a:extLst>
              <a:ext uri="{FF2B5EF4-FFF2-40B4-BE49-F238E27FC236}">
                <a16:creationId xmlns:a16="http://schemas.microsoft.com/office/drawing/2014/main" id="{5F2F9F0C-F197-FECF-268B-EE86A5A0846A}"/>
              </a:ext>
            </a:extLst>
          </p:cNvPr>
          <p:cNvSpPr>
            <a:spLocks noGrp="1"/>
          </p:cNvSpPr>
          <p:nvPr>
            <p:ph idx="1"/>
          </p:nvPr>
        </p:nvSpPr>
        <p:spPr/>
        <p:txBody>
          <a:bodyPr>
            <a:normAutofit lnSpcReduction="10000"/>
          </a:bodyPr>
          <a:lstStyle/>
          <a:p>
            <a:r>
              <a:rPr lang="fi-FI" dirty="0"/>
              <a:t>Välineiden harjaus/pyyhkiminen irtomaasta näytteiden välillä (kuten normaalistikin)</a:t>
            </a:r>
          </a:p>
          <a:p>
            <a:r>
              <a:rPr lang="fi-FI" dirty="0"/>
              <a:t>Kaivinkoneavusteiden tutkimus</a:t>
            </a:r>
          </a:p>
          <a:p>
            <a:pPr lvl="1"/>
            <a:r>
              <a:rPr lang="fi-FI" dirty="0"/>
              <a:t>Kaivinkoneen kauhaa ei ole realistista puhdistaa näytepisteiden välillä</a:t>
            </a:r>
          </a:p>
          <a:p>
            <a:pPr lvl="1"/>
            <a:r>
              <a:rPr lang="fi-FI" dirty="0"/>
              <a:t>Näyte otetaan maa-aineksesta, johon kauha ei ole koskenut</a:t>
            </a:r>
          </a:p>
          <a:p>
            <a:r>
              <a:rPr lang="fi-FI" dirty="0"/>
              <a:t>Porakaira-avusteinen tutkimus</a:t>
            </a:r>
          </a:p>
          <a:p>
            <a:pPr lvl="1"/>
            <a:r>
              <a:rPr lang="fi-FI" dirty="0"/>
              <a:t>Näytteenottimen ja tankojen puhdistus porarin toimesta varikolla ennen kohteelle tuloa</a:t>
            </a:r>
          </a:p>
          <a:p>
            <a:pPr lvl="1"/>
            <a:r>
              <a:rPr lang="fi-FI" dirty="0"/>
              <a:t>Näytepisteiden välillä harjaus, pyyhkiminen ja näytteenottimen vesihuuhtelu?</a:t>
            </a:r>
          </a:p>
          <a:p>
            <a:pPr lvl="1"/>
            <a:r>
              <a:rPr lang="fi-FI" dirty="0"/>
              <a:t>Ylempänä olevaa maata voi aina tulla mukaan alempaa otettaviin näytteisiin – huomioidaan tämä mahdollisuuksien mukaan näytettä kerätessä (esim. kierrekairasta ei oteta pintaa mukaan näytteeseen)</a:t>
            </a:r>
          </a:p>
          <a:p>
            <a:pPr lvl="1"/>
            <a:r>
              <a:rPr lang="fi-FI" dirty="0"/>
              <a:t>Näyte kerätään näytteenottimesta/maaputkesta astiaan, joka on vuorattu HDPE-säkillä. Säkki vaihdetaan jokaisen näytteen välissä.</a:t>
            </a:r>
          </a:p>
          <a:p>
            <a:pPr lvl="1"/>
            <a:endParaRPr lang="fi-FI" dirty="0"/>
          </a:p>
        </p:txBody>
      </p:sp>
    </p:spTree>
    <p:extLst>
      <p:ext uri="{BB962C8B-B14F-4D97-AF65-F5344CB8AC3E}">
        <p14:creationId xmlns:p14="http://schemas.microsoft.com/office/powerpoint/2010/main" val="1772045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FBF89-6ADC-F390-771A-91B25E1A061F}"/>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A4CA8857-96DB-7285-C6A8-0A547B3DB277}"/>
              </a:ext>
            </a:extLst>
          </p:cNvPr>
          <p:cNvSpPr>
            <a:spLocks noGrp="1"/>
          </p:cNvSpPr>
          <p:nvPr>
            <p:ph type="title"/>
          </p:nvPr>
        </p:nvSpPr>
        <p:spPr/>
        <p:txBody>
          <a:bodyPr/>
          <a:lstStyle/>
          <a:p>
            <a:r>
              <a:rPr lang="fi-FI" dirty="0"/>
              <a:t>PFAS-vapaa vesi</a:t>
            </a:r>
          </a:p>
        </p:txBody>
      </p:sp>
      <p:sp>
        <p:nvSpPr>
          <p:cNvPr id="2" name="Sisällön paikkamerkki 1">
            <a:extLst>
              <a:ext uri="{FF2B5EF4-FFF2-40B4-BE49-F238E27FC236}">
                <a16:creationId xmlns:a16="http://schemas.microsoft.com/office/drawing/2014/main" id="{373B54C8-23F4-1108-7260-325DA3079381}"/>
              </a:ext>
            </a:extLst>
          </p:cNvPr>
          <p:cNvSpPr>
            <a:spLocks noGrp="1"/>
          </p:cNvSpPr>
          <p:nvPr>
            <p:ph idx="1"/>
          </p:nvPr>
        </p:nvSpPr>
        <p:spPr/>
        <p:txBody>
          <a:bodyPr>
            <a:normAutofit/>
          </a:bodyPr>
          <a:lstStyle/>
          <a:p>
            <a:r>
              <a:rPr lang="fi-FI" dirty="0"/>
              <a:t>Pohjoisamerikkalaisissa ohjeissa ohjeistetaan käyttämään laboratoriosta saatavaa tutkitusti PFAS-vapaata vettä pesutoimenpiteisiin (esim. viimeinen huuhtelu).</a:t>
            </a:r>
          </a:p>
          <a:p>
            <a:r>
              <a:rPr lang="fi-FI" dirty="0"/>
              <a:t>Meillä PFAS-vapaa vesi = laboratorion tislattu tai vastaava vesi, josta tilataan haluttujen PFAS-yhdisteiden analyysi. </a:t>
            </a:r>
          </a:p>
          <a:p>
            <a:r>
              <a:rPr lang="fi-FI" dirty="0"/>
              <a:t>PFAS-vapaata vettä ei välttämättä saa kaikista laboratorioista suuria määriä eikä suuren määrän ottaminen mukaan kentälle ole muutoinkaan useinkaan käytännöllistä. </a:t>
            </a:r>
          </a:p>
          <a:p>
            <a:r>
              <a:rPr lang="fi-FI" dirty="0"/>
              <a:t>Talousveden alueelliset PFAS-pitoisuudet tulee huomioida, jotta ympäristönäytteet eivät kontaminoidu tai kontaminaatio huomioidaan tulosten tarkastelussa.</a:t>
            </a:r>
          </a:p>
        </p:txBody>
      </p:sp>
    </p:spTree>
    <p:extLst>
      <p:ext uri="{BB962C8B-B14F-4D97-AF65-F5344CB8AC3E}">
        <p14:creationId xmlns:p14="http://schemas.microsoft.com/office/powerpoint/2010/main" val="284223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DB8C50B-E10F-4873-E19E-1247495BC505}"/>
              </a:ext>
            </a:extLst>
          </p:cNvPr>
          <p:cNvSpPr>
            <a:spLocks noGrp="1"/>
          </p:cNvSpPr>
          <p:nvPr>
            <p:ph type="title"/>
          </p:nvPr>
        </p:nvSpPr>
        <p:spPr/>
        <p:txBody>
          <a:bodyPr/>
          <a:lstStyle/>
          <a:p>
            <a:r>
              <a:rPr lang="fi-FI" dirty="0"/>
              <a:t>Laadunvarmistusnäytteet 1/2</a:t>
            </a:r>
          </a:p>
        </p:txBody>
      </p:sp>
      <p:sp>
        <p:nvSpPr>
          <p:cNvPr id="2" name="Sisällön paikkamerkki 1">
            <a:extLst>
              <a:ext uri="{FF2B5EF4-FFF2-40B4-BE49-F238E27FC236}">
                <a16:creationId xmlns:a16="http://schemas.microsoft.com/office/drawing/2014/main" id="{C73C1E14-0D59-F13D-0641-681194F2885A}"/>
              </a:ext>
            </a:extLst>
          </p:cNvPr>
          <p:cNvSpPr>
            <a:spLocks noGrp="1"/>
          </p:cNvSpPr>
          <p:nvPr>
            <p:ph idx="1"/>
          </p:nvPr>
        </p:nvSpPr>
        <p:spPr>
          <a:xfrm>
            <a:off x="838200" y="1927654"/>
            <a:ext cx="10515600" cy="4249309"/>
          </a:xfrm>
        </p:spPr>
        <p:txBody>
          <a:bodyPr>
            <a:normAutofit fontScale="85000" lnSpcReduction="10000"/>
          </a:bodyPr>
          <a:lstStyle/>
          <a:p>
            <a:r>
              <a:rPr lang="fi-FI" dirty="0"/>
              <a:t>Koska PFAS-yhdisteiden analytiikka on toistaiseksi verrattain kallista, laadunvarmistusnäytteitä on yleensä mahdollista analysoida varsin rajallinen määrä.</a:t>
            </a:r>
          </a:p>
          <a:p>
            <a:r>
              <a:rPr lang="fi-FI" dirty="0"/>
              <a:t>Laadunvarmistusnäytteitä voidaan kuitenkin ottaa enemmän ja tehdä niistä analyysejä myöhemmin tarpeen mukaan varsinaisista näytteistä saatujen tulosten perusteella.</a:t>
            </a:r>
          </a:p>
          <a:p>
            <a:pPr lvl="1" fontAlgn="base"/>
            <a:r>
              <a:rPr lang="fi-FI" dirty="0"/>
              <a:t>Koska sekä näytteenotto että analytiikka on kallista, laatu kannattaa varmistaa hyvin, jotta  tutkimusta ei tarvitse uusia!</a:t>
            </a:r>
            <a:endParaRPr lang="en-US" dirty="0"/>
          </a:p>
          <a:p>
            <a:pPr lvl="1" fontAlgn="base"/>
            <a:r>
              <a:rPr lang="fi-FI" dirty="0"/>
              <a:t>Laadunvarmistus on tapa osoittaa, että prosessit ovat kunnossa!</a:t>
            </a:r>
          </a:p>
          <a:p>
            <a:r>
              <a:rPr lang="fi-FI" dirty="0"/>
              <a:t>Laadunvarmistusnäytteet kannattaa miettiä kunkin tutkimuksen tarpeiden mukaan. Tyypillisiä näytteenottoon liittyviä laadunvarmistusnäytteitä ovat:</a:t>
            </a:r>
          </a:p>
          <a:p>
            <a:pPr lvl="1"/>
            <a:r>
              <a:rPr lang="fi-FI" dirty="0"/>
              <a:t>Rinnakkaisnäytteet</a:t>
            </a:r>
          </a:p>
          <a:p>
            <a:pPr lvl="1"/>
            <a:r>
              <a:rPr lang="fi-FI" dirty="0"/>
              <a:t>Välinenollat (esim. pumpun huuhteluvesinäyte – huuhtelu PFAS-vapaalla vedellä)</a:t>
            </a:r>
          </a:p>
          <a:p>
            <a:pPr lvl="1"/>
            <a:r>
              <a:rPr lang="fi-FI" dirty="0"/>
              <a:t>Pesuveden laadunvarmistusnäyte</a:t>
            </a:r>
          </a:p>
          <a:p>
            <a:pPr lvl="1"/>
            <a:r>
              <a:rPr lang="fi-FI" dirty="0"/>
              <a:t>Kenttänolla (PFAS-vapaa vesi kaadetaan kentällä näyteastiaan)</a:t>
            </a:r>
          </a:p>
          <a:p>
            <a:pPr lvl="1"/>
            <a:r>
              <a:rPr lang="fi-FI" dirty="0"/>
              <a:t>Matkanolla (esim. laboratorion PFAS-vapaa vesi kulkee suljetussa näyteastiassa mukana näytteenoton ajan)</a:t>
            </a:r>
          </a:p>
        </p:txBody>
      </p:sp>
    </p:spTree>
    <p:extLst>
      <p:ext uri="{BB962C8B-B14F-4D97-AF65-F5344CB8AC3E}">
        <p14:creationId xmlns:p14="http://schemas.microsoft.com/office/powerpoint/2010/main" val="3757924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E4805-4E62-87D1-1C86-95781516778B}"/>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21A428DC-7072-B261-79AA-BA8C081885C0}"/>
              </a:ext>
            </a:extLst>
          </p:cNvPr>
          <p:cNvSpPr>
            <a:spLocks noGrp="1"/>
          </p:cNvSpPr>
          <p:nvPr>
            <p:ph type="title"/>
          </p:nvPr>
        </p:nvSpPr>
        <p:spPr/>
        <p:txBody>
          <a:bodyPr/>
          <a:lstStyle/>
          <a:p>
            <a:r>
              <a:rPr lang="fi-FI" dirty="0"/>
              <a:t>Laadunvarmistusnäytteet 2/2</a:t>
            </a:r>
          </a:p>
        </p:txBody>
      </p:sp>
      <p:sp>
        <p:nvSpPr>
          <p:cNvPr id="2" name="Sisällön paikkamerkki 1">
            <a:extLst>
              <a:ext uri="{FF2B5EF4-FFF2-40B4-BE49-F238E27FC236}">
                <a16:creationId xmlns:a16="http://schemas.microsoft.com/office/drawing/2014/main" id="{14358F53-7F86-452A-924D-7ADBF5FDD556}"/>
              </a:ext>
            </a:extLst>
          </p:cNvPr>
          <p:cNvSpPr>
            <a:spLocks noGrp="1"/>
          </p:cNvSpPr>
          <p:nvPr>
            <p:ph idx="1"/>
          </p:nvPr>
        </p:nvSpPr>
        <p:spPr>
          <a:xfrm>
            <a:off x="2018270" y="1825625"/>
            <a:ext cx="9335530" cy="4351338"/>
          </a:xfrm>
        </p:spPr>
        <p:txBody>
          <a:bodyPr>
            <a:normAutofit lnSpcReduction="10000"/>
          </a:bodyPr>
          <a:lstStyle/>
          <a:p>
            <a:r>
              <a:rPr lang="fi-FI" dirty="0"/>
              <a:t>Laadunvarmistusnäytteiden määrä voi perustua esimerkiksi</a:t>
            </a:r>
          </a:p>
          <a:p>
            <a:pPr lvl="1"/>
            <a:r>
              <a:rPr lang="fi-FI" dirty="0"/>
              <a:t>Rinnakkaisnäytteiden osalta</a:t>
            </a:r>
          </a:p>
          <a:p>
            <a:pPr lvl="2"/>
            <a:r>
              <a:rPr lang="fi-FI" dirty="0"/>
              <a:t>Varsinaisten näytteiden määrään: esim. rinnakkaisnäytteitä 5% koko näytemäärästä.</a:t>
            </a:r>
          </a:p>
          <a:p>
            <a:pPr lvl="2"/>
            <a:r>
              <a:rPr lang="fi-FI" dirty="0"/>
              <a:t>Rinnakkaisnäytteet kaikista näytteistä varastoon mahdollisesti tarvittavaa uusinta-analyysiä varten?</a:t>
            </a:r>
          </a:p>
          <a:p>
            <a:pPr lvl="2"/>
            <a:r>
              <a:rPr lang="fi-FI" dirty="0"/>
              <a:t>Näytteiden haastavuuteen: esim. näytteessä paljon liukenematonta matriisia, tumma vesinäyte jne.</a:t>
            </a:r>
          </a:p>
          <a:p>
            <a:pPr lvl="2"/>
            <a:r>
              <a:rPr lang="fi-FI" dirty="0"/>
              <a:t>Tutkimuksen luonteeseen: esim. iso maaperätutkimus, jossa ei ole ennakkotietoa pitoisuuksista – useita rinnakkaisnäytteitä, joita analysoidaan tarpeen mukaan varsinaisten näytteiden tulosten perusteella. </a:t>
            </a:r>
          </a:p>
          <a:p>
            <a:pPr lvl="1"/>
            <a:r>
              <a:rPr lang="fi-FI" dirty="0"/>
              <a:t>Nollanäytteiden osalta</a:t>
            </a:r>
          </a:p>
          <a:p>
            <a:pPr lvl="2"/>
            <a:r>
              <a:rPr lang="fi-FI" dirty="0"/>
              <a:t>Tutkimuksen tavoitteisiin: esim. jos on tarvetta tutkia alhaisia pitoisuuksia, nollanäytteitä voi olla järkevä olla useita erilaisia eri näytteenottoajankohdille tai näytepisteille/alueille.</a:t>
            </a:r>
          </a:p>
          <a:p>
            <a:endParaRPr lang="fi-FI" dirty="0"/>
          </a:p>
        </p:txBody>
      </p:sp>
      <p:pic>
        <p:nvPicPr>
          <p:cNvPr id="5" name="Kuva 4">
            <a:extLst>
              <a:ext uri="{FF2B5EF4-FFF2-40B4-BE49-F238E27FC236}">
                <a16:creationId xmlns:a16="http://schemas.microsoft.com/office/drawing/2014/main" id="{E09C5E46-03EE-4F63-3D6A-58D07B633B32}"/>
              </a:ext>
              <a:ext uri="{C183D7F6-B498-43B3-948B-1728B52AA6E4}">
                <adec:decorative xmlns:adec="http://schemas.microsoft.com/office/drawing/2017/decorative" val="1"/>
              </a:ext>
            </a:extLst>
          </p:cNvPr>
          <p:cNvPicPr>
            <a:picLocks noChangeAspect="1"/>
          </p:cNvPicPr>
          <p:nvPr/>
        </p:nvPicPr>
        <p:blipFill>
          <a:blip r:embed="rId2"/>
          <a:srcRect r="41048"/>
          <a:stretch>
            <a:fillRect/>
          </a:stretch>
        </p:blipFill>
        <p:spPr>
          <a:xfrm>
            <a:off x="0" y="2561969"/>
            <a:ext cx="2139916" cy="2426042"/>
          </a:xfrm>
          <a:prstGeom prst="rect">
            <a:avLst/>
          </a:prstGeom>
        </p:spPr>
      </p:pic>
    </p:spTree>
    <p:extLst>
      <p:ext uri="{BB962C8B-B14F-4D97-AF65-F5344CB8AC3E}">
        <p14:creationId xmlns:p14="http://schemas.microsoft.com/office/powerpoint/2010/main" val="1499172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D8E149B6-0849-88C0-133A-F3C3127A94E7}"/>
              </a:ext>
            </a:extLst>
          </p:cNvPr>
          <p:cNvSpPr>
            <a:spLocks noGrp="1"/>
          </p:cNvSpPr>
          <p:nvPr>
            <p:ph idx="1"/>
          </p:nvPr>
        </p:nvSpPr>
        <p:spPr>
          <a:xfrm>
            <a:off x="838200" y="1590261"/>
            <a:ext cx="10515600" cy="4586702"/>
          </a:xfrm>
        </p:spPr>
        <p:txBody>
          <a:bodyPr>
            <a:normAutofit fontScale="92500" lnSpcReduction="20000"/>
          </a:bodyPr>
          <a:lstStyle/>
          <a:p>
            <a:r>
              <a:rPr lang="fi-FI" dirty="0"/>
              <a:t>Ennen näytteenottoa laaditaan suunnitelma, jota varten mietitään näytteenoton käytännön toteutus. Tutkimussuunnitelma voi sisältää seuraavia asioita:</a:t>
            </a:r>
          </a:p>
          <a:p>
            <a:pPr lvl="1"/>
            <a:r>
              <a:rPr lang="fi-FI" dirty="0"/>
              <a:t>Miksi tutkimus tehdään, minkä aineiden esiintymistä selvitetään, mitä matriiseja tutkimus käsittää</a:t>
            </a:r>
          </a:p>
          <a:p>
            <a:pPr lvl="1"/>
            <a:r>
              <a:rPr lang="fi-FI" dirty="0"/>
              <a:t>Vaikuttavatko muut kohteen tekijät </a:t>
            </a:r>
            <a:r>
              <a:rPr lang="fi-FI" dirty="0" err="1"/>
              <a:t>PFAS:eja</a:t>
            </a:r>
            <a:r>
              <a:rPr lang="fi-FI" dirty="0"/>
              <a:t> koskevaan näytteenottoon tai analytiikkaan</a:t>
            </a:r>
          </a:p>
          <a:p>
            <a:pPr lvl="1"/>
            <a:r>
              <a:rPr lang="fi-FI" dirty="0"/>
              <a:t>Tulisiko PFAS-näytteet ottaa ennen muita näytteitä?</a:t>
            </a:r>
          </a:p>
          <a:p>
            <a:pPr lvl="1"/>
            <a:r>
              <a:rPr lang="fi-FI" dirty="0"/>
              <a:t>Onko PFAS-yhdisteiden esiintymisestä tietoa tai arviota ja miten se tulee huomioida näytteenotossa</a:t>
            </a:r>
          </a:p>
          <a:p>
            <a:pPr lvl="1"/>
            <a:r>
              <a:rPr lang="fi-FI" dirty="0"/>
              <a:t>Tarvittavat välineet, näytepisteet, näytteenottojärjestys, pesujärjestelyt ja pesuvesien hallinta sekä aliurakoitsijalta vaadittavat toimenpiteet (porari, kaivinkone)</a:t>
            </a:r>
          </a:p>
          <a:p>
            <a:pPr lvl="2"/>
            <a:r>
              <a:rPr lang="fi-FI" dirty="0"/>
              <a:t>Aliurakoitsijan ohjeistus ennen työtä!</a:t>
            </a:r>
          </a:p>
          <a:p>
            <a:pPr lvl="1"/>
            <a:r>
              <a:rPr lang="fi-FI" dirty="0"/>
              <a:t>Mitä laadunvarmistusnäytteitä otetaan, mitkä niistä analysoidaan heti näytteiden kanssa ja mitkä analysoidaan vain tarvittaessa</a:t>
            </a:r>
          </a:p>
          <a:p>
            <a:pPr lvl="1"/>
            <a:r>
              <a:rPr lang="fi-FI" dirty="0"/>
              <a:t>Näyteastioiden tilaus, milloin näytteitä ollaan toimittamassa laboratorioon, mitä lisätietoja laboratoriolle tulee antaa</a:t>
            </a:r>
          </a:p>
          <a:p>
            <a:pPr lvl="1"/>
            <a:r>
              <a:rPr lang="fi-FI" dirty="0"/>
              <a:t>Analysoitavat aineet, määritysrajat</a:t>
            </a:r>
          </a:p>
          <a:p>
            <a:pPr lvl="1"/>
            <a:r>
              <a:rPr lang="fi-FI" dirty="0"/>
              <a:t>Työturvallisuus</a:t>
            </a:r>
          </a:p>
        </p:txBody>
      </p:sp>
      <p:sp>
        <p:nvSpPr>
          <p:cNvPr id="3" name="Otsikko 2">
            <a:extLst>
              <a:ext uri="{FF2B5EF4-FFF2-40B4-BE49-F238E27FC236}">
                <a16:creationId xmlns:a16="http://schemas.microsoft.com/office/drawing/2014/main" id="{1CD05DBB-44E7-ED6C-2AD9-42CBF50B59DE}"/>
              </a:ext>
            </a:extLst>
          </p:cNvPr>
          <p:cNvSpPr>
            <a:spLocks noGrp="1"/>
          </p:cNvSpPr>
          <p:nvPr>
            <p:ph type="title"/>
          </p:nvPr>
        </p:nvSpPr>
        <p:spPr/>
        <p:txBody>
          <a:bodyPr/>
          <a:lstStyle/>
          <a:p>
            <a:r>
              <a:rPr lang="fi-FI" dirty="0"/>
              <a:t>Tutkimussuunnitelma</a:t>
            </a:r>
          </a:p>
        </p:txBody>
      </p:sp>
    </p:spTree>
    <p:extLst>
      <p:ext uri="{BB962C8B-B14F-4D97-AF65-F5344CB8AC3E}">
        <p14:creationId xmlns:p14="http://schemas.microsoft.com/office/powerpoint/2010/main" val="210770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31F337D-097B-433B-A971-05D71D28EB60}"/>
              </a:ext>
            </a:extLst>
          </p:cNvPr>
          <p:cNvSpPr>
            <a:spLocks noGrp="1"/>
          </p:cNvSpPr>
          <p:nvPr>
            <p:ph type="title"/>
          </p:nvPr>
        </p:nvSpPr>
        <p:spPr/>
        <p:txBody>
          <a:bodyPr/>
          <a:lstStyle/>
          <a:p>
            <a:r>
              <a:rPr lang="fi-FI" dirty="0"/>
              <a:t>Loppusanat</a:t>
            </a:r>
          </a:p>
        </p:txBody>
      </p:sp>
      <p:sp>
        <p:nvSpPr>
          <p:cNvPr id="3" name="Sisällön paikkamerkki 2">
            <a:extLst>
              <a:ext uri="{FF2B5EF4-FFF2-40B4-BE49-F238E27FC236}">
                <a16:creationId xmlns:a16="http://schemas.microsoft.com/office/drawing/2014/main" id="{7A049C22-E548-4924-94BA-86382231B640}"/>
              </a:ext>
            </a:extLst>
          </p:cNvPr>
          <p:cNvSpPr>
            <a:spLocks noGrp="1"/>
          </p:cNvSpPr>
          <p:nvPr>
            <p:ph sz="half" idx="1"/>
          </p:nvPr>
        </p:nvSpPr>
        <p:spPr>
          <a:xfrm>
            <a:off x="838200" y="1825624"/>
            <a:ext cx="4837043" cy="4416149"/>
          </a:xfrm>
        </p:spPr>
        <p:txBody>
          <a:bodyPr>
            <a:normAutofit lnSpcReduction="10000"/>
          </a:bodyPr>
          <a:lstStyle/>
          <a:p>
            <a:pPr marL="342900" indent="-342900">
              <a:buFont typeface="Arial" panose="020B0604020202020204" pitchFamily="34" charset="0"/>
              <a:buChar char="-"/>
              <a:tabLst>
                <a:tab pos="828040" algn="l"/>
              </a:tabLst>
            </a:pPr>
            <a:r>
              <a:rPr lang="fi-FI" sz="2000" dirty="0">
                <a:latin typeface="Arial" panose="020B0604020202020204" pitchFamily="34" charset="0"/>
                <a:ea typeface="Arial" panose="020B0604020202020204" pitchFamily="34" charset="0"/>
                <a:cs typeface="Arial" panose="020B0604020202020204" pitchFamily="34" charset="0"/>
              </a:rPr>
              <a:t>Tiedä mitä teet ja sovella tutkimuksen tavoitteiden mukaisesti</a:t>
            </a:r>
          </a:p>
          <a:p>
            <a:pPr marL="342900" lvl="0" indent="-342900">
              <a:buFont typeface="Arial" panose="020B0604020202020204" pitchFamily="34" charset="0"/>
              <a:buChar char="-"/>
              <a:tabLst>
                <a:tab pos="828040" algn="l"/>
              </a:tabLst>
            </a:pPr>
            <a:r>
              <a:rPr lang="fi-FI" sz="2000" dirty="0">
                <a:effectLst/>
                <a:latin typeface="Arial" panose="020B0604020202020204" pitchFamily="34" charset="0"/>
                <a:ea typeface="Arial" panose="020B0604020202020204" pitchFamily="34" charset="0"/>
                <a:cs typeface="Arial" panose="020B0604020202020204" pitchFamily="34" charset="0"/>
              </a:rPr>
              <a:t>Näytteenotto PFAS-yhdisteiden analysointia varten ei ole mahdotonta, vaikka se edellyttääkin erityistä huolellisuutta</a:t>
            </a:r>
          </a:p>
          <a:p>
            <a:pPr marL="342900" lvl="0" indent="-342900">
              <a:buFont typeface="Arial" panose="020B0604020202020204" pitchFamily="34" charset="0"/>
              <a:buChar char="-"/>
              <a:tabLst>
                <a:tab pos="828040" algn="l"/>
              </a:tabLst>
            </a:pPr>
            <a:r>
              <a:rPr lang="fi-FI" sz="2000" dirty="0">
                <a:latin typeface="Arial" panose="020B0604020202020204" pitchFamily="34" charset="0"/>
                <a:ea typeface="Arial" panose="020B0604020202020204" pitchFamily="34" charset="0"/>
                <a:cs typeface="Arial" panose="020B0604020202020204" pitchFamily="34" charset="0"/>
              </a:rPr>
              <a:t>Näytteenoton tavoitteena on olla mahdollisimman edustavaa, vähäinen kontaminaatio ei välttämättä ole merkityksellistä kokonaisuuden kannalta</a:t>
            </a:r>
          </a:p>
          <a:p>
            <a:pPr marL="342900" lvl="0" indent="-342900">
              <a:buFont typeface="Arial" panose="020B0604020202020204" pitchFamily="34" charset="0"/>
              <a:buChar char="-"/>
              <a:tabLst>
                <a:tab pos="828040" algn="l"/>
              </a:tabLst>
            </a:pPr>
            <a:r>
              <a:rPr lang="fi-FI" sz="2000" dirty="0">
                <a:latin typeface="Arial" panose="020B0604020202020204" pitchFamily="34" charset="0"/>
                <a:ea typeface="Arial" panose="020B0604020202020204" pitchFamily="34" charset="0"/>
                <a:cs typeface="Arial" panose="020B0604020202020204" pitchFamily="34" charset="0"/>
              </a:rPr>
              <a:t>Laadunvarmistusnäytteitä kannattaa käyttää kontaminaation kontrollointiin, jolloin se voidaan huomioida tulosten tulkinnassa.</a:t>
            </a:r>
          </a:p>
        </p:txBody>
      </p:sp>
      <p:pic>
        <p:nvPicPr>
          <p:cNvPr id="6" name="Kuvan paikkamerkki 5">
            <a:extLst>
              <a:ext uri="{FF2B5EF4-FFF2-40B4-BE49-F238E27FC236}">
                <a16:creationId xmlns:a16="http://schemas.microsoft.com/office/drawing/2014/main" id="{B9FAE321-8ED4-4329-954D-868D0084C84A}"/>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267" r="16267"/>
          <a:stretch/>
        </p:blipFill>
        <p:spPr/>
      </p:pic>
    </p:spTree>
    <p:extLst>
      <p:ext uri="{BB962C8B-B14F-4D97-AF65-F5344CB8AC3E}">
        <p14:creationId xmlns:p14="http://schemas.microsoft.com/office/powerpoint/2010/main" val="3441677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D2C9059-851F-4E37-A69C-19094F2F4135}"/>
              </a:ext>
            </a:extLst>
          </p:cNvPr>
          <p:cNvSpPr>
            <a:spLocks noGrp="1"/>
          </p:cNvSpPr>
          <p:nvPr>
            <p:ph type="title"/>
          </p:nvPr>
        </p:nvSpPr>
        <p:spPr/>
        <p:txBody>
          <a:bodyPr/>
          <a:lstStyle/>
          <a:p>
            <a:r>
              <a:rPr lang="fi-FI" dirty="0"/>
              <a:t>Talkooryhmässä mukana:</a:t>
            </a:r>
          </a:p>
        </p:txBody>
      </p:sp>
      <p:sp>
        <p:nvSpPr>
          <p:cNvPr id="4" name="Alaotsikko 3">
            <a:extLst>
              <a:ext uri="{FF2B5EF4-FFF2-40B4-BE49-F238E27FC236}">
                <a16:creationId xmlns:a16="http://schemas.microsoft.com/office/drawing/2014/main" id="{F88AF5AB-CF6F-4657-BAED-26FE1EF28707}"/>
              </a:ext>
            </a:extLst>
          </p:cNvPr>
          <p:cNvSpPr>
            <a:spLocks noGrp="1"/>
          </p:cNvSpPr>
          <p:nvPr>
            <p:ph sz="half" idx="1"/>
          </p:nvPr>
        </p:nvSpPr>
        <p:spPr>
          <a:xfrm>
            <a:off x="838200" y="1690688"/>
            <a:ext cx="5085080" cy="4923155"/>
          </a:xfrm>
        </p:spPr>
        <p:txBody>
          <a:bodyPr>
            <a:normAutofit/>
          </a:bodyPr>
          <a:lstStyle/>
          <a:p>
            <a:r>
              <a:rPr lang="fi-FI" dirty="0"/>
              <a:t>AFRY</a:t>
            </a:r>
          </a:p>
          <a:p>
            <a:r>
              <a:rPr lang="fi-FI" dirty="0"/>
              <a:t>VHSVSY </a:t>
            </a:r>
          </a:p>
          <a:p>
            <a:r>
              <a:rPr lang="fi-FI" dirty="0"/>
              <a:t>GTK</a:t>
            </a:r>
          </a:p>
          <a:p>
            <a:r>
              <a:rPr lang="fi-FI" dirty="0"/>
              <a:t>Ramboll </a:t>
            </a:r>
          </a:p>
          <a:p>
            <a:r>
              <a:rPr lang="fi-FI" dirty="0"/>
              <a:t>FCG</a:t>
            </a:r>
          </a:p>
          <a:p>
            <a:r>
              <a:rPr lang="fi-FI" dirty="0"/>
              <a:t>WSP</a:t>
            </a:r>
          </a:p>
          <a:p>
            <a:r>
              <a:rPr lang="fi-FI" dirty="0"/>
              <a:t>Syke</a:t>
            </a:r>
          </a:p>
        </p:txBody>
      </p:sp>
      <p:pic>
        <p:nvPicPr>
          <p:cNvPr id="6" name="Kuvan paikkamerkki 5">
            <a:extLst>
              <a:ext uri="{FF2B5EF4-FFF2-40B4-BE49-F238E27FC236}">
                <a16:creationId xmlns:a16="http://schemas.microsoft.com/office/drawing/2014/main" id="{E009D5E2-A12D-4A61-8DEE-525D850DD60C}"/>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052" r="20052"/>
          <a:stretch/>
        </p:blipFill>
        <p:spPr/>
      </p:pic>
    </p:spTree>
    <p:extLst>
      <p:ext uri="{BB962C8B-B14F-4D97-AF65-F5344CB8AC3E}">
        <p14:creationId xmlns:p14="http://schemas.microsoft.com/office/powerpoint/2010/main" val="3333490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4E9060D-2248-CCE4-C6C3-159EDE4BCC7F}"/>
              </a:ext>
            </a:extLst>
          </p:cNvPr>
          <p:cNvSpPr>
            <a:spLocks noGrp="1"/>
          </p:cNvSpPr>
          <p:nvPr>
            <p:ph type="title"/>
          </p:nvPr>
        </p:nvSpPr>
        <p:spPr/>
        <p:txBody>
          <a:bodyPr/>
          <a:lstStyle/>
          <a:p>
            <a:r>
              <a:rPr lang="fi-FI" dirty="0"/>
              <a:t>Talkooryhmän tavoite</a:t>
            </a:r>
          </a:p>
        </p:txBody>
      </p:sp>
      <p:sp>
        <p:nvSpPr>
          <p:cNvPr id="2" name="Sisällön paikkamerkki 1">
            <a:extLst>
              <a:ext uri="{FF2B5EF4-FFF2-40B4-BE49-F238E27FC236}">
                <a16:creationId xmlns:a16="http://schemas.microsoft.com/office/drawing/2014/main" id="{80CE7F14-D561-C835-59D1-19AF42F840B2}"/>
              </a:ext>
            </a:extLst>
          </p:cNvPr>
          <p:cNvSpPr>
            <a:spLocks noGrp="1"/>
          </p:cNvSpPr>
          <p:nvPr>
            <p:ph idx="1"/>
          </p:nvPr>
        </p:nvSpPr>
        <p:spPr>
          <a:xfrm>
            <a:off x="838200" y="3345627"/>
            <a:ext cx="10515600" cy="2831335"/>
          </a:xfrm>
        </p:spPr>
        <p:txBody>
          <a:bodyPr>
            <a:normAutofit/>
          </a:bodyPr>
          <a:lstStyle/>
          <a:p>
            <a:r>
              <a:rPr lang="fi-FI" dirty="0"/>
              <a:t>Herättää keskustelemaan ja jakamaan tietoa hyvistä käytännöistä </a:t>
            </a:r>
          </a:p>
          <a:p>
            <a:r>
              <a:rPr lang="fi-FI" dirty="0"/>
              <a:t>PFAS-yhdisteet käsittävät tutkimukset voidaan tehdä laadukkaasti, mutta mahdollisimman kohtuullisella työmäärällä (ja kustannuksella)</a:t>
            </a:r>
          </a:p>
          <a:p>
            <a:r>
              <a:rPr lang="fi-FI" dirty="0"/>
              <a:t>Herättää miettimään näytteenottojen toteutusta ja laadunvarmistusta – mikä on realistista ja tuottaa luotettavia tuloksia?</a:t>
            </a:r>
          </a:p>
          <a:p>
            <a:pPr lvl="1"/>
            <a:r>
              <a:rPr lang="fi-FI" sz="1600" dirty="0">
                <a:latin typeface="Arial" panose="020B0604020202020204" pitchFamily="34" charset="0"/>
                <a:ea typeface="Arial" panose="020B0604020202020204" pitchFamily="34" charset="0"/>
                <a:cs typeface="Arial" panose="020B0604020202020204" pitchFamily="34" charset="0"/>
              </a:rPr>
              <a:t>Pohjois-Amerikassa (esim. US-EPA) ohjeistetaan hyvin kattavaan näytteenoton laadunvarmistukseen (esim. Michiganin ohje); vastaavan toteutus Suomessa ei realistista aina toteuttaa</a:t>
            </a:r>
          </a:p>
          <a:p>
            <a:pPr marL="0" indent="0">
              <a:buNone/>
            </a:pPr>
            <a:endParaRPr lang="fi-FI" dirty="0"/>
          </a:p>
        </p:txBody>
      </p:sp>
      <p:pic>
        <p:nvPicPr>
          <p:cNvPr id="5" name="Kuva 4">
            <a:extLst>
              <a:ext uri="{FF2B5EF4-FFF2-40B4-BE49-F238E27FC236}">
                <a16:creationId xmlns:a16="http://schemas.microsoft.com/office/drawing/2014/main" id="{AAF580A9-AFCD-BFE8-D6B7-B0C7BB2567B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670202" y="95058"/>
            <a:ext cx="4381948" cy="2997765"/>
          </a:xfrm>
          <a:prstGeom prst="rect">
            <a:avLst/>
          </a:prstGeom>
        </p:spPr>
      </p:pic>
    </p:spTree>
    <p:extLst>
      <p:ext uri="{BB962C8B-B14F-4D97-AF65-F5344CB8AC3E}">
        <p14:creationId xmlns:p14="http://schemas.microsoft.com/office/powerpoint/2010/main" val="3875686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2642DC2B-6E8C-160A-4778-FE3300313707}"/>
              </a:ext>
            </a:extLst>
          </p:cNvPr>
          <p:cNvSpPr>
            <a:spLocks noGrp="1"/>
          </p:cNvSpPr>
          <p:nvPr>
            <p:ph idx="1"/>
          </p:nvPr>
        </p:nvSpPr>
        <p:spPr>
          <a:xfrm>
            <a:off x="838201" y="1588770"/>
            <a:ext cx="7858538" cy="4531944"/>
          </a:xfrm>
        </p:spPr>
        <p:txBody>
          <a:bodyPr>
            <a:normAutofit fontScale="92500" lnSpcReduction="20000"/>
          </a:bodyPr>
          <a:lstStyle/>
          <a:p>
            <a:pPr marL="342900" lvl="0" indent="-342900">
              <a:buFont typeface="Arial" panose="020B0604020202020204" pitchFamily="34" charset="0"/>
              <a:buChar char="-"/>
              <a:tabLst>
                <a:tab pos="828040" algn="l"/>
              </a:tabLst>
            </a:pPr>
            <a:endParaRPr lang="fi-FI" sz="2000" dirty="0">
              <a:solidFill>
                <a:srgbClr val="FF0000"/>
              </a:solidFill>
              <a:latin typeface="Arial" panose="020B0604020202020204" pitchFamily="34" charset="0"/>
              <a:ea typeface="Arial" panose="020B0604020202020204" pitchFamily="34" charset="0"/>
              <a:cs typeface="Arial" panose="020B0604020202020204" pitchFamily="34" charset="0"/>
            </a:endParaRPr>
          </a:p>
          <a:p>
            <a:pPr marL="342900" indent="-342900">
              <a:buFont typeface="Arial" panose="020B0604020202020204" pitchFamily="34" charset="0"/>
              <a:buChar char="-"/>
              <a:tabLst>
                <a:tab pos="828040" algn="l"/>
              </a:tabLst>
            </a:pPr>
            <a:r>
              <a:rPr lang="fi-FI" sz="2000" dirty="0"/>
              <a:t>Tässä tarkastellaan näytteenottoa pääasiassa maaperän ja pohjaveden pilaantuneisuuden tarkastelua varten. </a:t>
            </a:r>
          </a:p>
          <a:p>
            <a:pPr marL="800100" lvl="1" indent="-342900">
              <a:buFont typeface="Arial" panose="020B0604020202020204" pitchFamily="34" charset="0"/>
              <a:buChar char="-"/>
              <a:tabLst>
                <a:tab pos="828040" algn="l"/>
              </a:tabLst>
            </a:pPr>
            <a:r>
              <a:rPr lang="fi-FI" sz="1600" dirty="0"/>
              <a:t>Tässä ei tarkastella esim. talousvesinäytteenottoa, elintarvikkeita tai biologisia näytteitä</a:t>
            </a:r>
          </a:p>
          <a:p>
            <a:pPr marL="342900" indent="-342900">
              <a:buFont typeface="Arial" panose="020B0604020202020204" pitchFamily="34" charset="0"/>
              <a:buChar char="-"/>
              <a:tabLst>
                <a:tab pos="828040" algn="l"/>
              </a:tabLst>
            </a:pPr>
            <a:r>
              <a:rPr lang="fi-FI" sz="2000" dirty="0">
                <a:latin typeface="Arial" panose="020B0604020202020204" pitchFamily="34" charset="0"/>
                <a:ea typeface="Arial" panose="020B0604020202020204" pitchFamily="34" charset="0"/>
                <a:cs typeface="Arial" panose="020B0604020202020204" pitchFamily="34" charset="0"/>
              </a:rPr>
              <a:t>Näytteenottoon liittyviä ohjeistuksia löytyy esim. menetelmästandardeista. </a:t>
            </a:r>
          </a:p>
          <a:p>
            <a:pPr marL="800100" lvl="1" indent="-342900">
              <a:buFont typeface="Arial" panose="020B0604020202020204" pitchFamily="34" charset="0"/>
              <a:buChar char="-"/>
              <a:tabLst>
                <a:tab pos="828040" algn="l"/>
              </a:tabLst>
            </a:pPr>
            <a:r>
              <a:rPr lang="fi-FI" sz="1600" dirty="0">
                <a:latin typeface="Arial" panose="020B0604020202020204" pitchFamily="34" charset="0"/>
                <a:ea typeface="Arial" panose="020B0604020202020204" pitchFamily="34" charset="0"/>
                <a:cs typeface="Arial" panose="020B0604020202020204" pitchFamily="34" charset="0"/>
              </a:rPr>
              <a:t>Usein tavanomaiset hyvät näytteenottotavat riittävät myös </a:t>
            </a:r>
            <a:r>
              <a:rPr lang="fi-FI" sz="1600" dirty="0" err="1">
                <a:latin typeface="Arial" panose="020B0604020202020204" pitchFamily="34" charset="0"/>
                <a:ea typeface="Arial" panose="020B0604020202020204" pitchFamily="34" charset="0"/>
                <a:cs typeface="Arial" panose="020B0604020202020204" pitchFamily="34" charset="0"/>
              </a:rPr>
              <a:t>PFAS:eja</a:t>
            </a:r>
            <a:r>
              <a:rPr lang="fi-FI" sz="1600" dirty="0">
                <a:latin typeface="Arial" panose="020B0604020202020204" pitchFamily="34" charset="0"/>
                <a:ea typeface="Arial" panose="020B0604020202020204" pitchFamily="34" charset="0"/>
                <a:cs typeface="Arial" panose="020B0604020202020204" pitchFamily="34" charset="0"/>
              </a:rPr>
              <a:t> koskevaan näytteenottoon!</a:t>
            </a:r>
          </a:p>
          <a:p>
            <a:pPr marL="342900" indent="-342900">
              <a:buFont typeface="Arial" panose="020B0604020202020204" pitchFamily="34" charset="0"/>
              <a:buChar char="-"/>
              <a:tabLst>
                <a:tab pos="828040" algn="l"/>
              </a:tabLst>
            </a:pPr>
            <a:r>
              <a:rPr lang="fi-FI" sz="2000" dirty="0">
                <a:latin typeface="Arial" panose="020B0604020202020204" pitchFamily="34" charset="0"/>
                <a:ea typeface="Arial" panose="020B0604020202020204" pitchFamily="34" charset="0"/>
                <a:cs typeface="Arial" panose="020B0604020202020204" pitchFamily="34" charset="0"/>
              </a:rPr>
              <a:t>Näytteenoton tarkoitus määrittää myös näytteenoton toteutusta</a:t>
            </a:r>
            <a:endParaRPr lang="fi-FI" sz="1600" dirty="0">
              <a:latin typeface="Arial" panose="020B0604020202020204" pitchFamily="34" charset="0"/>
              <a:ea typeface="Arial" panose="020B0604020202020204" pitchFamily="34" charset="0"/>
              <a:cs typeface="Arial" panose="020B0604020202020204" pitchFamily="34" charset="0"/>
            </a:endParaRPr>
          </a:p>
          <a:p>
            <a:pPr marL="800100" lvl="1" indent="-342900">
              <a:buFont typeface="Arial" panose="020B0604020202020204" pitchFamily="34" charset="0"/>
              <a:buChar char="-"/>
              <a:tabLst>
                <a:tab pos="828040" algn="l"/>
              </a:tabLst>
            </a:pPr>
            <a:r>
              <a:rPr lang="fi-FI" sz="1600" dirty="0">
                <a:latin typeface="Arial" panose="020B0604020202020204" pitchFamily="34" charset="0"/>
                <a:ea typeface="Arial" panose="020B0604020202020204" pitchFamily="34" charset="0"/>
                <a:cs typeface="Arial" panose="020B0604020202020204" pitchFamily="34" charset="0"/>
              </a:rPr>
              <a:t>Mikä on tutkimuksen tavoite ja mihin tuloksia käytetään? Verrataanko pitoisuuksia johonkin? </a:t>
            </a:r>
          </a:p>
          <a:p>
            <a:pPr marL="1257300" lvl="2" indent="-342900">
              <a:buFont typeface="Arial" panose="020B0604020202020204" pitchFamily="34" charset="0"/>
              <a:buChar char="-"/>
              <a:tabLst>
                <a:tab pos="828040" algn="l"/>
              </a:tabLst>
            </a:pPr>
            <a:r>
              <a:rPr lang="fi-FI" sz="1400" dirty="0">
                <a:latin typeface="Arial" panose="020B0604020202020204" pitchFamily="34" charset="0"/>
                <a:ea typeface="Arial" panose="020B0604020202020204" pitchFamily="34" charset="0"/>
                <a:cs typeface="Arial" panose="020B0604020202020204" pitchFamily="34" charset="0"/>
              </a:rPr>
              <a:t>Esim. pilaantuneisuuden ja kunnostustarpeen arviointi, perustilaselvitys, seuranta,… </a:t>
            </a:r>
          </a:p>
          <a:p>
            <a:pPr marL="800100" lvl="1" indent="-342900">
              <a:buFont typeface="Arial" panose="020B0604020202020204" pitchFamily="34" charset="0"/>
              <a:buChar char="-"/>
              <a:tabLst>
                <a:tab pos="828040" algn="l"/>
              </a:tabLst>
            </a:pPr>
            <a:r>
              <a:rPr lang="fi-FI" sz="1600" dirty="0">
                <a:latin typeface="Arial" panose="020B0604020202020204" pitchFamily="34" charset="0"/>
                <a:ea typeface="Arial" panose="020B0604020202020204" pitchFamily="34" charset="0"/>
                <a:cs typeface="Arial" panose="020B0604020202020204" pitchFamily="34" charset="0"/>
              </a:rPr>
              <a:t>Mitä aineita on tarpeen tutkia? </a:t>
            </a:r>
          </a:p>
          <a:p>
            <a:pPr marL="1257300" lvl="2" indent="-342900">
              <a:buFont typeface="Arial" panose="020B0604020202020204" pitchFamily="34" charset="0"/>
              <a:buChar char="-"/>
              <a:tabLst>
                <a:tab pos="828040" algn="l"/>
              </a:tabLst>
            </a:pPr>
            <a:r>
              <a:rPr lang="fi-FI" sz="1400" dirty="0">
                <a:latin typeface="Arial" panose="020B0604020202020204" pitchFamily="34" charset="0"/>
                <a:ea typeface="Arial" panose="020B0604020202020204" pitchFamily="34" charset="0"/>
                <a:cs typeface="Arial" panose="020B0604020202020204" pitchFamily="34" charset="0"/>
              </a:rPr>
              <a:t>EU:n PFAS-yhdisteitä koskeva sääntely kehittyy jatkuvasti (POP, REACH, CLP, juomavesidirektiivi, pohjavesidirektiivi, ympäristönlaatunormit) -&gt; tarvittavat määritysrajat voivat muuttua</a:t>
            </a:r>
          </a:p>
          <a:p>
            <a:pPr marL="800100" lvl="1" indent="-342900">
              <a:buFont typeface="Arial" panose="020B0604020202020204" pitchFamily="34" charset="0"/>
              <a:buChar char="-"/>
              <a:tabLst>
                <a:tab pos="828040" algn="l"/>
              </a:tabLst>
            </a:pPr>
            <a:r>
              <a:rPr lang="fi-FI" sz="1600" dirty="0">
                <a:latin typeface="Arial" panose="020B0604020202020204" pitchFamily="34" charset="0"/>
                <a:ea typeface="Arial" panose="020B0604020202020204" pitchFamily="34" charset="0"/>
                <a:cs typeface="Arial" panose="020B0604020202020204" pitchFamily="34" charset="0"/>
              </a:rPr>
              <a:t>Minkälainen kohde on kyseessä? </a:t>
            </a:r>
          </a:p>
          <a:p>
            <a:pPr marL="1257300" lvl="2" indent="-342900">
              <a:buFont typeface="Arial" panose="020B0604020202020204" pitchFamily="34" charset="0"/>
              <a:buChar char="-"/>
              <a:tabLst>
                <a:tab pos="828040" algn="l"/>
              </a:tabLst>
            </a:pPr>
            <a:r>
              <a:rPr lang="fi-FI" sz="1400" dirty="0">
                <a:latin typeface="Arial" panose="020B0604020202020204" pitchFamily="34" charset="0"/>
                <a:ea typeface="Arial" panose="020B0604020202020204" pitchFamily="34" charset="0"/>
                <a:cs typeface="Arial" panose="020B0604020202020204" pitchFamily="34" charset="0"/>
              </a:rPr>
              <a:t>Esim. paloharjoitusalueet vs. kohteet, joissa ei odoteta olevan korkeita pitoisuuksia</a:t>
            </a:r>
          </a:p>
        </p:txBody>
      </p:sp>
      <p:sp>
        <p:nvSpPr>
          <p:cNvPr id="3" name="Otsikko 2">
            <a:extLst>
              <a:ext uri="{FF2B5EF4-FFF2-40B4-BE49-F238E27FC236}">
                <a16:creationId xmlns:a16="http://schemas.microsoft.com/office/drawing/2014/main" id="{C3A32B06-F53D-81C3-02C5-AFBA182EABF0}"/>
              </a:ext>
            </a:extLst>
          </p:cNvPr>
          <p:cNvSpPr>
            <a:spLocks noGrp="1"/>
          </p:cNvSpPr>
          <p:nvPr>
            <p:ph type="title"/>
          </p:nvPr>
        </p:nvSpPr>
        <p:spPr/>
        <p:txBody>
          <a:bodyPr/>
          <a:lstStyle/>
          <a:p>
            <a:r>
              <a:rPr lang="fi-FI" dirty="0"/>
              <a:t>Taustaa</a:t>
            </a:r>
          </a:p>
        </p:txBody>
      </p:sp>
      <p:pic>
        <p:nvPicPr>
          <p:cNvPr id="5" name="Kuva 4" descr="Kuvakaappaus SFS:n julkaisun kannesta. Julkaisun nimi on Ympäristöalan näytteenottostandardit. ">
            <a:extLst>
              <a:ext uri="{FF2B5EF4-FFF2-40B4-BE49-F238E27FC236}">
                <a16:creationId xmlns:a16="http://schemas.microsoft.com/office/drawing/2014/main" id="{83A4F4CA-13EC-231E-52EC-08E26B326111}"/>
              </a:ext>
            </a:extLst>
          </p:cNvPr>
          <p:cNvPicPr>
            <a:picLocks noChangeAspect="1"/>
          </p:cNvPicPr>
          <p:nvPr/>
        </p:nvPicPr>
        <p:blipFill>
          <a:blip r:embed="rId2"/>
          <a:stretch>
            <a:fillRect/>
          </a:stretch>
        </p:blipFill>
        <p:spPr>
          <a:xfrm>
            <a:off x="8772903" y="2558414"/>
            <a:ext cx="3169466" cy="2112977"/>
          </a:xfrm>
          <a:prstGeom prst="rect">
            <a:avLst/>
          </a:prstGeom>
        </p:spPr>
      </p:pic>
    </p:spTree>
    <p:extLst>
      <p:ext uri="{BB962C8B-B14F-4D97-AF65-F5344CB8AC3E}">
        <p14:creationId xmlns:p14="http://schemas.microsoft.com/office/powerpoint/2010/main" val="1447522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8175B-B1EC-B86C-A795-D1EAD33D78AF}"/>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39FE21C4-A3D7-688F-F19A-6D7188F8338E}"/>
              </a:ext>
            </a:extLst>
          </p:cNvPr>
          <p:cNvSpPr>
            <a:spLocks noGrp="1"/>
          </p:cNvSpPr>
          <p:nvPr>
            <p:ph type="title"/>
          </p:nvPr>
        </p:nvSpPr>
        <p:spPr/>
        <p:txBody>
          <a:bodyPr/>
          <a:lstStyle/>
          <a:p>
            <a:r>
              <a:rPr lang="fi-FI" dirty="0"/>
              <a:t>Huoli kontaminaatiosta</a:t>
            </a:r>
            <a:endParaRPr lang="fi-FI" strike="sngStrike" dirty="0"/>
          </a:p>
        </p:txBody>
      </p:sp>
      <p:sp>
        <p:nvSpPr>
          <p:cNvPr id="2" name="Sisällön paikkamerkki 1">
            <a:extLst>
              <a:ext uri="{FF2B5EF4-FFF2-40B4-BE49-F238E27FC236}">
                <a16:creationId xmlns:a16="http://schemas.microsoft.com/office/drawing/2014/main" id="{298BD7BC-42C0-82A6-F34D-9FBE94974F82}"/>
              </a:ext>
            </a:extLst>
          </p:cNvPr>
          <p:cNvSpPr>
            <a:spLocks noGrp="1"/>
          </p:cNvSpPr>
          <p:nvPr>
            <p:ph idx="1"/>
          </p:nvPr>
        </p:nvSpPr>
        <p:spPr>
          <a:xfrm>
            <a:off x="838200" y="1825625"/>
            <a:ext cx="6788972" cy="4351338"/>
          </a:xfrm>
        </p:spPr>
        <p:txBody>
          <a:bodyPr/>
          <a:lstStyle/>
          <a:p>
            <a:pPr marL="342900" lvl="0" indent="-342900">
              <a:buFont typeface="Arial" panose="020B0604020202020204" pitchFamily="34" charset="0"/>
              <a:buChar char="-"/>
              <a:tabLst>
                <a:tab pos="828040" algn="l"/>
              </a:tabLst>
            </a:pPr>
            <a:r>
              <a:rPr lang="fi-FI" sz="2000" dirty="0">
                <a:effectLst/>
                <a:latin typeface="Arial" panose="020B0604020202020204" pitchFamily="34" charset="0"/>
                <a:ea typeface="Arial" panose="020B0604020202020204" pitchFamily="34" charset="0"/>
                <a:cs typeface="Arial" panose="020B0604020202020204" pitchFamily="34" charset="0"/>
              </a:rPr>
              <a:t>Havaintoja näytteenotoista:</a:t>
            </a:r>
          </a:p>
          <a:p>
            <a:pPr marL="800100" lvl="1" indent="-342900">
              <a:buFont typeface="Arial" panose="020B0604020202020204" pitchFamily="34" charset="0"/>
              <a:buChar char="-"/>
              <a:tabLst>
                <a:tab pos="828040" algn="l"/>
              </a:tabLst>
            </a:pPr>
            <a:r>
              <a:rPr lang="fi-FI" sz="1600" dirty="0">
                <a:latin typeface="Arial" panose="020B0604020202020204" pitchFamily="34" charset="0"/>
                <a:ea typeface="Arial" panose="020B0604020202020204" pitchFamily="34" charset="0"/>
                <a:cs typeface="Arial" panose="020B0604020202020204" pitchFamily="34" charset="0"/>
              </a:rPr>
              <a:t>Esim. GTK:n taustapitoisuuskartoituksen arkistonäytteet, joita varastoitu 3-12 vuotta. Näytteet on otettu tavanomaisilla menetelmillä, PFAS-yhdisteitä ei ole erityisesti huomioitu. Tuloksissa ei viitteitä merkittävästä kontaminaatiosta. </a:t>
            </a:r>
          </a:p>
          <a:p>
            <a:pPr marL="800100" lvl="1" indent="-342900">
              <a:buFont typeface="Arial" panose="020B0604020202020204" pitchFamily="34" charset="0"/>
              <a:buChar char="-"/>
              <a:tabLst>
                <a:tab pos="828040" algn="l"/>
              </a:tabLst>
            </a:pPr>
            <a:r>
              <a:rPr lang="fi-FI" sz="1600" dirty="0">
                <a:effectLst/>
                <a:latin typeface="Arial" panose="020B0604020202020204" pitchFamily="34" charset="0"/>
                <a:ea typeface="Arial" panose="020B0604020202020204" pitchFamily="34" charset="0"/>
                <a:cs typeface="Arial" panose="020B0604020202020204" pitchFamily="34" charset="0"/>
              </a:rPr>
              <a:t>On kokemuksia kohteista, joissa on tarkkailtu PFAS-yhdisteitä pinta- ja pohjavesistä: kohteissa tarkkailupisteitä, joissa ei ole eri näytteenotoissa todettu määritysrajan ylittäviä pitoisuuksia - ei merkittävää kontaminaatiota (määritysraja on kuitenkin voinut olla korkeampi kuin nykyiset viitearvot)</a:t>
            </a:r>
          </a:p>
          <a:p>
            <a:pPr marL="800100" lvl="1" indent="-342900">
              <a:buFont typeface="Arial" panose="020B0604020202020204" pitchFamily="34" charset="0"/>
              <a:buChar char="-"/>
              <a:tabLst>
                <a:tab pos="828040" algn="l"/>
              </a:tabLst>
            </a:pPr>
            <a:r>
              <a:rPr lang="en-US" sz="1600" dirty="0" err="1">
                <a:effectLst/>
                <a:latin typeface="Arial" panose="020B0604020202020204" pitchFamily="34" charset="0"/>
                <a:ea typeface="Arial" panose="020B0604020202020204" pitchFamily="34" charset="0"/>
                <a:cs typeface="Arial" panose="020B0604020202020204" pitchFamily="34" charset="0"/>
              </a:rPr>
              <a:t>Michiganin</a:t>
            </a:r>
            <a:r>
              <a:rPr lang="en-US" sz="1600" dirty="0">
                <a:effectLst/>
                <a:latin typeface="Arial" panose="020B0604020202020204" pitchFamily="34" charset="0"/>
                <a:ea typeface="Arial" panose="020B0604020202020204" pitchFamily="34" charset="0"/>
                <a:cs typeface="Arial" panose="020B0604020202020204" pitchFamily="34" charset="0"/>
              </a:rPr>
              <a:t> </a:t>
            </a:r>
            <a:r>
              <a:rPr lang="en-US" sz="1600" dirty="0" err="1">
                <a:effectLst/>
                <a:latin typeface="Arial" panose="020B0604020202020204" pitchFamily="34" charset="0"/>
                <a:ea typeface="Arial" panose="020B0604020202020204" pitchFamily="34" charset="0"/>
                <a:cs typeface="Arial" panose="020B0604020202020204" pitchFamily="34" charset="0"/>
              </a:rPr>
              <a:t>ohjeessa</a:t>
            </a:r>
            <a:r>
              <a:rPr lang="en-US" sz="1600">
                <a:effectLst/>
                <a:latin typeface="Arial" panose="020B0604020202020204" pitchFamily="34" charset="0"/>
                <a:ea typeface="Arial" panose="020B0604020202020204" pitchFamily="34" charset="0"/>
                <a:cs typeface="Arial" panose="020B0604020202020204" pitchFamily="34" charset="0"/>
              </a:rPr>
              <a:t>: …, </a:t>
            </a:r>
            <a:r>
              <a:rPr lang="en-US" sz="1600" dirty="0">
                <a:effectLst/>
                <a:latin typeface="Arial" panose="020B0604020202020204" pitchFamily="34" charset="0"/>
                <a:ea typeface="Arial" panose="020B0604020202020204" pitchFamily="34" charset="0"/>
                <a:cs typeface="Arial" panose="020B0604020202020204" pitchFamily="34" charset="0"/>
              </a:rPr>
              <a:t>cross-contamination of samples due to the use of personal care products has not been documented during the collection of thousands of samples. </a:t>
            </a:r>
          </a:p>
          <a:p>
            <a:pPr marL="342900" indent="-342900">
              <a:buFont typeface="Arial" panose="020B0604020202020204" pitchFamily="34" charset="0"/>
              <a:buChar char="-"/>
              <a:tabLst>
                <a:tab pos="828040" algn="l"/>
              </a:tabLst>
            </a:pPr>
            <a:r>
              <a:rPr lang="fi-FI" sz="2000" dirty="0">
                <a:latin typeface="Arial" panose="020B0604020202020204" pitchFamily="34" charset="0"/>
                <a:ea typeface="Arial" panose="020B0604020202020204" pitchFamily="34" charset="0"/>
                <a:cs typeface="Arial" panose="020B0604020202020204" pitchFamily="34" charset="0"/>
              </a:rPr>
              <a:t>Ajan myötä kertyy kokemusta todellisesta kontaminaatiosta </a:t>
            </a:r>
            <a:r>
              <a:rPr lang="fi-FI" sz="2000" dirty="0">
                <a:latin typeface="Arial" panose="020B0604020202020204" pitchFamily="34" charset="0"/>
                <a:ea typeface="Arial" panose="020B0604020202020204" pitchFamily="34" charset="0"/>
                <a:cs typeface="Arial" panose="020B0604020202020204" pitchFamily="34" charset="0"/>
                <a:sym typeface="Wingdings" panose="05000000000000000000" pitchFamily="2" charset="2"/>
              </a:rPr>
              <a:t></a:t>
            </a:r>
            <a:r>
              <a:rPr lang="fi-FI" sz="2000" dirty="0">
                <a:latin typeface="Arial" panose="020B0604020202020204" pitchFamily="34" charset="0"/>
                <a:ea typeface="Arial" panose="020B0604020202020204" pitchFamily="34" charset="0"/>
                <a:cs typeface="Arial" panose="020B0604020202020204" pitchFamily="34" charset="0"/>
              </a:rPr>
              <a:t> käytäntöjen kehittäminen </a:t>
            </a:r>
          </a:p>
          <a:p>
            <a:pPr marL="0" indent="0">
              <a:buNone/>
              <a:tabLst>
                <a:tab pos="828040" algn="l"/>
              </a:tabLst>
            </a:pPr>
            <a:endParaRPr lang="fi-FI" sz="2000" dirty="0">
              <a:effectLst/>
              <a:latin typeface="Arial" panose="020B0604020202020204" pitchFamily="34" charset="0"/>
              <a:ea typeface="Arial" panose="020B0604020202020204" pitchFamily="34" charset="0"/>
              <a:cs typeface="Arial" panose="020B0604020202020204" pitchFamily="34" charset="0"/>
            </a:endParaRPr>
          </a:p>
        </p:txBody>
      </p:sp>
      <p:pic>
        <p:nvPicPr>
          <p:cNvPr id="5" name="Kuva 4">
            <a:extLst>
              <a:ext uri="{FF2B5EF4-FFF2-40B4-BE49-F238E27FC236}">
                <a16:creationId xmlns:a16="http://schemas.microsoft.com/office/drawing/2014/main" id="{D0B4C545-29FF-5478-0AC3-A4B8295BAE9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69131" y="1356640"/>
            <a:ext cx="3848637" cy="4820323"/>
          </a:xfrm>
          <a:prstGeom prst="rect">
            <a:avLst/>
          </a:prstGeom>
        </p:spPr>
      </p:pic>
    </p:spTree>
    <p:extLst>
      <p:ext uri="{BB962C8B-B14F-4D97-AF65-F5344CB8AC3E}">
        <p14:creationId xmlns:p14="http://schemas.microsoft.com/office/powerpoint/2010/main" val="669310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479012A5-4C72-619B-DD74-365206C1443F}"/>
              </a:ext>
            </a:extLst>
          </p:cNvPr>
          <p:cNvSpPr>
            <a:spLocks noGrp="1"/>
          </p:cNvSpPr>
          <p:nvPr>
            <p:ph type="title"/>
          </p:nvPr>
        </p:nvSpPr>
        <p:spPr/>
        <p:txBody>
          <a:bodyPr/>
          <a:lstStyle/>
          <a:p>
            <a:r>
              <a:rPr lang="fi-FI" dirty="0"/>
              <a:t>Laadunvarmistus</a:t>
            </a:r>
          </a:p>
        </p:txBody>
      </p:sp>
      <p:sp>
        <p:nvSpPr>
          <p:cNvPr id="2" name="Sisällön paikkamerkki 1">
            <a:extLst>
              <a:ext uri="{FF2B5EF4-FFF2-40B4-BE49-F238E27FC236}">
                <a16:creationId xmlns:a16="http://schemas.microsoft.com/office/drawing/2014/main" id="{C3B08922-9234-55F9-AB33-D8474E05F4C1}"/>
              </a:ext>
            </a:extLst>
          </p:cNvPr>
          <p:cNvSpPr>
            <a:spLocks noGrp="1"/>
          </p:cNvSpPr>
          <p:nvPr>
            <p:ph idx="1"/>
          </p:nvPr>
        </p:nvSpPr>
        <p:spPr/>
        <p:txBody>
          <a:bodyPr>
            <a:normAutofit lnSpcReduction="10000"/>
          </a:bodyPr>
          <a:lstStyle/>
          <a:p>
            <a:r>
              <a:rPr lang="fi-FI" dirty="0"/>
              <a:t>Näytteenoton laadunvarmistukseen sisältyy monia asioita, kuten esimerkiksi näytteenottajan ammattitaito, työturvallisuuden huomioiminen, erilaiset ohjeet ja perehdytykset, oikeanlaiset välineet ja niiden puhtaus, tutkimuksen suunnittelu, laitteiden ylläpito ja kalibrointi, näytteiden käsittely (</a:t>
            </a:r>
            <a:r>
              <a:rPr lang="fi-FI" dirty="0" err="1"/>
              <a:t>chain</a:t>
            </a:r>
            <a:r>
              <a:rPr lang="fi-FI" dirty="0"/>
              <a:t> of </a:t>
            </a:r>
            <a:r>
              <a:rPr lang="fi-FI" dirty="0" err="1"/>
              <a:t>custody</a:t>
            </a:r>
            <a:r>
              <a:rPr lang="fi-FI" dirty="0"/>
              <a:t>), kenttämuistiinpanot, havainnointi kentällä tai jätteistä huolehtiminen.</a:t>
            </a:r>
          </a:p>
          <a:p>
            <a:r>
              <a:rPr lang="fi-FI" dirty="0"/>
              <a:t>Tämä esitys ei kattava ohje laadunvarmistukseen vaan huomioita näytteenotosta, käytettävistä materiaaleista ja laadunvarmistusnäytteistä.</a:t>
            </a:r>
          </a:p>
          <a:p>
            <a:r>
              <a:rPr lang="fi-FI" dirty="0"/>
              <a:t>Kattavaa laadunvarmistusta varten on suositeltavaa laatia tutkimussuunnitelma siten, että kaikkien tutkittavien aineiden sekä kohteen erityispiirteet on huomioitu ja tutkimuksen käytännön toteutus on mietitty. Tässä esityksessä esitettyjä seikkoja voi käyttää tutkimuksen suunnittelun apuna materiaalien ja laadunvarmistusnäytteiden osalta. </a:t>
            </a:r>
          </a:p>
        </p:txBody>
      </p:sp>
    </p:spTree>
    <p:extLst>
      <p:ext uri="{BB962C8B-B14F-4D97-AF65-F5344CB8AC3E}">
        <p14:creationId xmlns:p14="http://schemas.microsoft.com/office/powerpoint/2010/main" val="3790548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744CDF-E178-486A-A561-9EF4D9E75217}"/>
              </a:ext>
            </a:extLst>
          </p:cNvPr>
          <p:cNvSpPr>
            <a:spLocks noGrp="1"/>
          </p:cNvSpPr>
          <p:nvPr>
            <p:ph type="title"/>
          </p:nvPr>
        </p:nvSpPr>
        <p:spPr/>
        <p:txBody>
          <a:bodyPr>
            <a:normAutofit/>
          </a:bodyPr>
          <a:lstStyle/>
          <a:p>
            <a:r>
              <a:rPr lang="fi-FI" sz="3600" dirty="0">
                <a:effectLst/>
                <a:latin typeface="Arial" panose="020B0604020202020204" pitchFamily="34" charset="0"/>
                <a:ea typeface="Arial" panose="020B0604020202020204" pitchFamily="34" charset="0"/>
                <a:cs typeface="Arial" panose="020B0604020202020204" pitchFamily="34" charset="0"/>
              </a:rPr>
              <a:t>Materiaalivalinnoista</a:t>
            </a:r>
            <a:endParaRPr lang="fi-FI" dirty="0"/>
          </a:p>
        </p:txBody>
      </p:sp>
      <p:sp>
        <p:nvSpPr>
          <p:cNvPr id="3" name="Sisällön paikkamerkki 2">
            <a:extLst>
              <a:ext uri="{FF2B5EF4-FFF2-40B4-BE49-F238E27FC236}">
                <a16:creationId xmlns:a16="http://schemas.microsoft.com/office/drawing/2014/main" id="{79A0605D-76AA-4A0C-8267-9454417BF0CC}"/>
              </a:ext>
            </a:extLst>
          </p:cNvPr>
          <p:cNvSpPr>
            <a:spLocks noGrp="1"/>
          </p:cNvSpPr>
          <p:nvPr>
            <p:ph idx="1"/>
          </p:nvPr>
        </p:nvSpPr>
        <p:spPr>
          <a:xfrm>
            <a:off x="838200" y="1690688"/>
            <a:ext cx="8712200" cy="4486275"/>
          </a:xfrm>
        </p:spPr>
        <p:txBody>
          <a:bodyPr>
            <a:normAutofit fontScale="92500" lnSpcReduction="10000"/>
          </a:bodyPr>
          <a:lstStyle/>
          <a:p>
            <a:pPr marL="342900" lvl="0" indent="-342900">
              <a:buFont typeface="Arial" panose="020B0604020202020204" pitchFamily="34" charset="0"/>
              <a:buChar char="-"/>
              <a:tabLst>
                <a:tab pos="828040" algn="l"/>
              </a:tabLst>
            </a:pPr>
            <a:r>
              <a:rPr lang="fi-FI" sz="2000" dirty="0">
                <a:effectLst/>
                <a:latin typeface="Arial" panose="020B0604020202020204" pitchFamily="34" charset="0"/>
                <a:ea typeface="Arial" panose="020B0604020202020204" pitchFamily="34" charset="0"/>
                <a:cs typeface="Arial" panose="020B0604020202020204" pitchFamily="34" charset="0"/>
              </a:rPr>
              <a:t>Huomioitava ensisijaisesti materiaalit, jotka ovat suoraan kosketuksissa näytteen kanssa (näytteenotin, astiat, näytepussit)</a:t>
            </a:r>
          </a:p>
          <a:p>
            <a:pPr marL="342900" lvl="0" indent="-342900">
              <a:buFont typeface="Arial" panose="020B0604020202020204" pitchFamily="34" charset="0"/>
              <a:buChar char="-"/>
              <a:tabLst>
                <a:tab pos="828040" algn="l"/>
              </a:tabLst>
            </a:pPr>
            <a:r>
              <a:rPr lang="fi-FI" sz="2000" dirty="0">
                <a:latin typeface="Arial" panose="020B0604020202020204" pitchFamily="34" charset="0"/>
                <a:ea typeface="Arial" panose="020B0604020202020204" pitchFamily="34" charset="0"/>
                <a:cs typeface="Arial" panose="020B0604020202020204" pitchFamily="34" charset="0"/>
              </a:rPr>
              <a:t>Huomioitava tarpeen mukaan materiaalit, jotka eivät ole suoraan kosketuksissa näytteen kanssa (vaatteet, kylmälaukut, kylmäkallet, tarrat, …)</a:t>
            </a:r>
            <a:endParaRPr lang="fi-FI" sz="20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buFont typeface="Arial" panose="020B0604020202020204" pitchFamily="34" charset="0"/>
              <a:buChar char="-"/>
              <a:tabLst>
                <a:tab pos="828040" algn="l"/>
              </a:tabLst>
            </a:pPr>
            <a:r>
              <a:rPr lang="fi-FI" sz="2000" dirty="0">
                <a:effectLst/>
                <a:latin typeface="Arial" panose="020B0604020202020204" pitchFamily="34" charset="0"/>
                <a:ea typeface="Arial" panose="020B0604020202020204" pitchFamily="34" charset="0"/>
                <a:cs typeface="Arial" panose="020B0604020202020204" pitchFamily="34" charset="0"/>
              </a:rPr>
              <a:t>Aina ei ole tietoa mitä yhdisteitä eri tarvikkeet sisältävät (esim. työvaatteet). </a:t>
            </a:r>
          </a:p>
          <a:p>
            <a:pPr marL="800100" lvl="1" indent="-342900">
              <a:buFont typeface="Arial" panose="020B0604020202020204" pitchFamily="34" charset="0"/>
              <a:buChar char="-"/>
              <a:tabLst>
                <a:tab pos="828040" algn="l"/>
              </a:tabLst>
            </a:pPr>
            <a:r>
              <a:rPr lang="fi-FI" sz="1600" dirty="0">
                <a:latin typeface="Arial" panose="020B0604020202020204" pitchFamily="34" charset="0"/>
                <a:ea typeface="Arial" panose="020B0604020202020204" pitchFamily="34" charset="0"/>
                <a:cs typeface="Arial" panose="020B0604020202020204" pitchFamily="34" charset="0"/>
              </a:rPr>
              <a:t>Ei ole realistista kerätä tarkkaa tuotekohtaista tietoa siitä, mitkä tuotteet sisältävät PFAS-yhdisteitä ja mitkä eivät. </a:t>
            </a:r>
          </a:p>
          <a:p>
            <a:pPr marL="800100" lvl="1" indent="-342900">
              <a:buFont typeface="Arial" panose="020B0604020202020204" pitchFamily="34" charset="0"/>
              <a:buChar char="-"/>
              <a:tabLst>
                <a:tab pos="828040" algn="l"/>
              </a:tabLst>
            </a:pPr>
            <a:r>
              <a:rPr lang="fi-FI" sz="1600" dirty="0">
                <a:latin typeface="Arial" panose="020B0604020202020204" pitchFamily="34" charset="0"/>
                <a:ea typeface="Arial" panose="020B0604020202020204" pitchFamily="34" charset="0"/>
                <a:cs typeface="Arial" panose="020B0604020202020204" pitchFamily="34" charset="0"/>
              </a:rPr>
              <a:t>Voidaan kuitenkin tunnistaa joitakin yleisesti tiedossa olevia PFAS-yhdisteitä sisältäviä tuotteita ja niistä aiheutuvat kontaminaatioriskit, esim.:</a:t>
            </a:r>
          </a:p>
          <a:p>
            <a:pPr marL="1257300" lvl="2" indent="-342900">
              <a:buFont typeface="Arial" panose="020B0604020202020204" pitchFamily="34" charset="0"/>
              <a:buChar char="-"/>
              <a:tabLst>
                <a:tab pos="828040" algn="l"/>
              </a:tabLst>
            </a:pPr>
            <a:r>
              <a:rPr lang="fi-FI" sz="1400" dirty="0">
                <a:effectLst/>
                <a:latin typeface="Arial" panose="020B0604020202020204" pitchFamily="34" charset="0"/>
                <a:ea typeface="Arial" panose="020B0604020202020204" pitchFamily="34" charset="0"/>
                <a:cs typeface="Arial" panose="020B0604020202020204" pitchFamily="34" charset="0"/>
              </a:rPr>
              <a:t>Haetaan huoltoasemalta kahvi kertakäyttömukiin ja käsitellään sitä kohteessa samoilla hanskoilla kuin käsitellään näytettä.</a:t>
            </a:r>
          </a:p>
          <a:p>
            <a:pPr marL="1257300" lvl="2" indent="-342900">
              <a:buFont typeface="Arial" panose="020B0604020202020204" pitchFamily="34" charset="0"/>
              <a:buChar char="-"/>
              <a:tabLst>
                <a:tab pos="828040" algn="l"/>
              </a:tabLst>
            </a:pPr>
            <a:r>
              <a:rPr lang="fi-FI" sz="1400" dirty="0">
                <a:effectLst/>
                <a:latin typeface="Arial" panose="020B0604020202020204" pitchFamily="34" charset="0"/>
                <a:ea typeface="Arial" panose="020B0604020202020204" pitchFamily="34" charset="0"/>
                <a:cs typeface="Arial" panose="020B0604020202020204" pitchFamily="34" charset="0"/>
              </a:rPr>
              <a:t>Lisätään käsivoidetta </a:t>
            </a:r>
            <a:r>
              <a:rPr lang="fi-FI" sz="1400" dirty="0">
                <a:latin typeface="Arial" panose="020B0604020202020204" pitchFamily="34" charset="0"/>
                <a:ea typeface="Arial" panose="020B0604020202020204" pitchFamily="34" charset="0"/>
                <a:cs typeface="Arial" panose="020B0604020202020204" pitchFamily="34" charset="0"/>
              </a:rPr>
              <a:t>tai</a:t>
            </a:r>
            <a:r>
              <a:rPr lang="fi-FI" sz="1400" dirty="0">
                <a:effectLst/>
                <a:latin typeface="Arial" panose="020B0604020202020204" pitchFamily="34" charset="0"/>
                <a:ea typeface="Arial" panose="020B0604020202020204" pitchFamily="34" charset="0"/>
                <a:cs typeface="Arial" panose="020B0604020202020204" pitchFamily="34" charset="0"/>
              </a:rPr>
              <a:t> hyönteiskarkotteita tutkimuskohteessa</a:t>
            </a:r>
          </a:p>
          <a:p>
            <a:pPr marL="342900" lvl="0" indent="-342900">
              <a:buFont typeface="Arial" panose="020B0604020202020204" pitchFamily="34" charset="0"/>
              <a:buChar char="-"/>
              <a:tabLst>
                <a:tab pos="828040" algn="l"/>
              </a:tabLst>
            </a:pPr>
            <a:r>
              <a:rPr lang="fi-FI" sz="2000" dirty="0">
                <a:effectLst/>
                <a:latin typeface="Arial" panose="020B0604020202020204" pitchFamily="34" charset="0"/>
                <a:ea typeface="Arial" panose="020B0604020202020204" pitchFamily="34" charset="0"/>
                <a:cs typeface="Arial" panose="020B0604020202020204" pitchFamily="34" charset="0"/>
              </a:rPr>
              <a:t>Työturvallisuudesta ei voi kuitenkaan joustaa (hyönteiskarkotteet, huomiovaatteet, </a:t>
            </a:r>
            <a:r>
              <a:rPr lang="fi-FI" sz="2000" dirty="0">
                <a:latin typeface="Arial" panose="020B0604020202020204" pitchFamily="34" charset="0"/>
                <a:ea typeface="Arial" panose="020B0604020202020204" pitchFamily="34" charset="0"/>
                <a:cs typeface="Arial" panose="020B0604020202020204" pitchFamily="34" charset="0"/>
              </a:rPr>
              <a:t>henkilökohtaiset suojaimet)</a:t>
            </a:r>
          </a:p>
          <a:p>
            <a:pPr marL="800100" lvl="1" indent="-342900">
              <a:buFont typeface="Arial" panose="020B0604020202020204" pitchFamily="34" charset="0"/>
              <a:buChar char="-"/>
              <a:tabLst>
                <a:tab pos="828040" algn="l"/>
              </a:tabLst>
            </a:pPr>
            <a:r>
              <a:rPr lang="fi-FI" sz="1600" dirty="0">
                <a:latin typeface="Arial" panose="020B0604020202020204" pitchFamily="34" charset="0"/>
                <a:ea typeface="Arial" panose="020B0604020202020204" pitchFamily="34" charset="0"/>
                <a:cs typeface="Arial" panose="020B0604020202020204" pitchFamily="34" charset="0"/>
              </a:rPr>
              <a:t>Mietittävä miten ja missä karkotteita tai hygieniatarvikkeita käyttää</a:t>
            </a:r>
          </a:p>
          <a:p>
            <a:pPr marL="800100" lvl="1" indent="-342900">
              <a:buFont typeface="Arial" panose="020B0604020202020204" pitchFamily="34" charset="0"/>
              <a:buChar char="-"/>
              <a:tabLst>
                <a:tab pos="828040" algn="l"/>
              </a:tabLst>
            </a:pPr>
            <a:r>
              <a:rPr lang="fi-FI" sz="1600" dirty="0">
                <a:latin typeface="Arial" panose="020B0604020202020204" pitchFamily="34" charset="0"/>
                <a:ea typeface="Arial" panose="020B0604020202020204" pitchFamily="34" charset="0"/>
                <a:cs typeface="Arial" panose="020B0604020202020204" pitchFamily="34" charset="0"/>
              </a:rPr>
              <a:t>Esim. PFAS-vapaat hanskat viiltosuojahanskojen päälle?</a:t>
            </a:r>
            <a:endParaRPr lang="fi-FI" sz="1600" dirty="0">
              <a:effectLst/>
              <a:latin typeface="Arial" panose="020B0604020202020204" pitchFamily="34" charset="0"/>
              <a:ea typeface="Arial" panose="020B0604020202020204" pitchFamily="34" charset="0"/>
              <a:cs typeface="Arial" panose="020B0604020202020204" pitchFamily="34" charset="0"/>
            </a:endParaRPr>
          </a:p>
        </p:txBody>
      </p:sp>
      <p:pic>
        <p:nvPicPr>
          <p:cNvPr id="5" name="Kuva 4" descr="Valokuva metallisesta ruoka-astiasta, josta syödään puulusikalla. ">
            <a:extLst>
              <a:ext uri="{FF2B5EF4-FFF2-40B4-BE49-F238E27FC236}">
                <a16:creationId xmlns:a16="http://schemas.microsoft.com/office/drawing/2014/main" id="{52842AD6-AE74-50C9-C464-825F3D423F6E}"/>
              </a:ext>
            </a:extLst>
          </p:cNvPr>
          <p:cNvPicPr>
            <a:picLocks noChangeAspect="1"/>
          </p:cNvPicPr>
          <p:nvPr/>
        </p:nvPicPr>
        <p:blipFill>
          <a:blip r:embed="rId2"/>
          <a:srcRect l="45899" r="9214"/>
          <a:stretch>
            <a:fillRect/>
          </a:stretch>
        </p:blipFill>
        <p:spPr>
          <a:xfrm>
            <a:off x="9631680" y="3146854"/>
            <a:ext cx="2560320" cy="3711146"/>
          </a:xfrm>
          <a:prstGeom prst="rect">
            <a:avLst/>
          </a:prstGeom>
        </p:spPr>
      </p:pic>
    </p:spTree>
    <p:extLst>
      <p:ext uri="{BB962C8B-B14F-4D97-AF65-F5344CB8AC3E}">
        <p14:creationId xmlns:p14="http://schemas.microsoft.com/office/powerpoint/2010/main" val="1035420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656AFF0-AE48-EF59-909A-BCE25BCD2919}"/>
              </a:ext>
            </a:extLst>
          </p:cNvPr>
          <p:cNvSpPr>
            <a:spLocks noGrp="1"/>
          </p:cNvSpPr>
          <p:nvPr>
            <p:ph type="title"/>
          </p:nvPr>
        </p:nvSpPr>
        <p:spPr/>
        <p:txBody>
          <a:bodyPr/>
          <a:lstStyle/>
          <a:p>
            <a:r>
              <a:rPr lang="fi-FI" dirty="0"/>
              <a:t>Käytettävät materiaalit</a:t>
            </a:r>
          </a:p>
        </p:txBody>
      </p:sp>
      <p:sp>
        <p:nvSpPr>
          <p:cNvPr id="5" name="Sisällön paikkamerkki 4">
            <a:extLst>
              <a:ext uri="{FF2B5EF4-FFF2-40B4-BE49-F238E27FC236}">
                <a16:creationId xmlns:a16="http://schemas.microsoft.com/office/drawing/2014/main" id="{4B6D1459-40FB-5C29-353E-5285F20BA028}"/>
              </a:ext>
            </a:extLst>
          </p:cNvPr>
          <p:cNvSpPr>
            <a:spLocks noGrp="1"/>
          </p:cNvSpPr>
          <p:nvPr>
            <p:ph sz="half" idx="1"/>
          </p:nvPr>
        </p:nvSpPr>
        <p:spPr/>
        <p:txBody>
          <a:bodyPr/>
          <a:lstStyle/>
          <a:p>
            <a:r>
              <a:rPr lang="fi-FI" dirty="0"/>
              <a:t>Voi käyttää</a:t>
            </a:r>
          </a:p>
          <a:p>
            <a:pPr lvl="1"/>
            <a:r>
              <a:rPr lang="fi-FI" dirty="0"/>
              <a:t>Laboratoriosta saadut PFAS-vapaat astiat</a:t>
            </a:r>
          </a:p>
          <a:p>
            <a:pPr lvl="1"/>
            <a:r>
              <a:rPr lang="fi-FI" dirty="0" err="1"/>
              <a:t>Rilsan</a:t>
            </a:r>
            <a:r>
              <a:rPr lang="fi-FI" dirty="0"/>
              <a:t>® -pussit</a:t>
            </a:r>
          </a:p>
          <a:p>
            <a:pPr lvl="1"/>
            <a:r>
              <a:rPr lang="fi-FI" dirty="0"/>
              <a:t>Puuterittomat nitriilikäsineet</a:t>
            </a:r>
          </a:p>
          <a:p>
            <a:pPr lvl="1"/>
            <a:r>
              <a:rPr lang="fi-FI" dirty="0"/>
              <a:t>HDPE, LDPE, </a:t>
            </a:r>
            <a:r>
              <a:rPr lang="fi-FI" dirty="0" err="1"/>
              <a:t>polypropyleeni</a:t>
            </a:r>
            <a:r>
              <a:rPr lang="fi-FI" dirty="0"/>
              <a:t>, silikoni, alumiini, ruostumaton teräs, luonnon kumi, nylon, </a:t>
            </a:r>
            <a:r>
              <a:rPr lang="fi-FI" dirty="0" err="1"/>
              <a:t>polyetyleeni</a:t>
            </a:r>
            <a:endParaRPr lang="fi-FI" dirty="0"/>
          </a:p>
          <a:p>
            <a:pPr lvl="1"/>
            <a:r>
              <a:rPr lang="fi-FI" dirty="0"/>
              <a:t>Lyijy- ja </a:t>
            </a:r>
            <a:r>
              <a:rPr lang="fi-FI" dirty="0" err="1"/>
              <a:t>kuulakärikikynät</a:t>
            </a:r>
            <a:endParaRPr lang="fi-FI" dirty="0"/>
          </a:p>
          <a:p>
            <a:pPr lvl="1"/>
            <a:r>
              <a:rPr lang="fi-FI" dirty="0" err="1"/>
              <a:t>Alconox</a:t>
            </a:r>
            <a:r>
              <a:rPr lang="fi-FI" dirty="0"/>
              <a:t>®, </a:t>
            </a:r>
            <a:r>
              <a:rPr lang="fi-FI" dirty="0" err="1"/>
              <a:t>Liquinox</a:t>
            </a:r>
            <a:r>
              <a:rPr lang="fi-FI" dirty="0"/>
              <a:t>®, </a:t>
            </a:r>
            <a:r>
              <a:rPr lang="fi-FI" dirty="0" err="1"/>
              <a:t>Citranox</a:t>
            </a:r>
            <a:r>
              <a:rPr lang="fi-FI" dirty="0"/>
              <a:t>® -puhdistusaineet</a:t>
            </a:r>
          </a:p>
        </p:txBody>
      </p:sp>
      <p:sp>
        <p:nvSpPr>
          <p:cNvPr id="6" name="Sisällön paikkamerkki 5">
            <a:extLst>
              <a:ext uri="{FF2B5EF4-FFF2-40B4-BE49-F238E27FC236}">
                <a16:creationId xmlns:a16="http://schemas.microsoft.com/office/drawing/2014/main" id="{8D2F24EA-1D35-ABEE-C2FF-E13EDD359330}"/>
              </a:ext>
            </a:extLst>
          </p:cNvPr>
          <p:cNvSpPr>
            <a:spLocks noGrp="1"/>
          </p:cNvSpPr>
          <p:nvPr>
            <p:ph sz="half" idx="2"/>
          </p:nvPr>
        </p:nvSpPr>
        <p:spPr/>
        <p:txBody>
          <a:bodyPr>
            <a:normAutofit fontScale="92500" lnSpcReduction="20000"/>
          </a:bodyPr>
          <a:lstStyle/>
          <a:p>
            <a:r>
              <a:rPr lang="fi-FI" dirty="0"/>
              <a:t>Ei voi käyttää</a:t>
            </a:r>
          </a:p>
          <a:p>
            <a:pPr lvl="1"/>
            <a:r>
              <a:rPr lang="fi-FI" dirty="0"/>
              <a:t>Vedenpitävä paperi</a:t>
            </a:r>
          </a:p>
          <a:p>
            <a:pPr lvl="1"/>
            <a:r>
              <a:rPr lang="fi-FI" dirty="0"/>
              <a:t>Päällystetty </a:t>
            </a:r>
            <a:r>
              <a:rPr lang="fi-FI" dirty="0" err="1"/>
              <a:t>Tyvek</a:t>
            </a:r>
            <a:r>
              <a:rPr lang="fi-FI" dirty="0"/>
              <a:t>-asu (kehrätty HDPE)</a:t>
            </a:r>
          </a:p>
          <a:p>
            <a:pPr lvl="1"/>
            <a:r>
              <a:rPr lang="fi-FI" dirty="0"/>
              <a:t>PTFE (Teflon, </a:t>
            </a:r>
            <a:r>
              <a:rPr lang="fi-FI" dirty="0" err="1"/>
              <a:t>Hostaflon</a:t>
            </a:r>
            <a:r>
              <a:rPr lang="fi-FI" dirty="0"/>
              <a:t>) </a:t>
            </a:r>
          </a:p>
          <a:p>
            <a:pPr lvl="1"/>
            <a:r>
              <a:rPr lang="fi-FI" dirty="0"/>
              <a:t>PVDF (</a:t>
            </a:r>
            <a:r>
              <a:rPr lang="fi-FI" dirty="0" err="1"/>
              <a:t>Kynar</a:t>
            </a:r>
            <a:r>
              <a:rPr lang="fi-FI" dirty="0"/>
              <a:t>), voidaan käyttää letkuissa, pinnoitteissa, eristeissä, litium-akuissa/pattereissa</a:t>
            </a:r>
          </a:p>
          <a:p>
            <a:pPr lvl="1"/>
            <a:r>
              <a:rPr lang="fi-FI" dirty="0"/>
              <a:t>PCTFE (</a:t>
            </a:r>
            <a:r>
              <a:rPr lang="fi-FI" dirty="0" err="1"/>
              <a:t>Neoflon</a:t>
            </a:r>
            <a:r>
              <a:rPr lang="fi-FI" dirty="0"/>
              <a:t>), esim. tiivisteissä, ruokapakkauksissa</a:t>
            </a:r>
          </a:p>
          <a:p>
            <a:pPr lvl="1"/>
            <a:r>
              <a:rPr lang="fi-FI" dirty="0"/>
              <a:t>ETFE (</a:t>
            </a:r>
            <a:r>
              <a:rPr lang="fi-FI" dirty="0" err="1"/>
              <a:t>Tefzel</a:t>
            </a:r>
            <a:r>
              <a:rPr lang="fi-FI" dirty="0"/>
              <a:t>), esim. johtojen eristeissä, nippusiteissä</a:t>
            </a:r>
          </a:p>
          <a:p>
            <a:pPr lvl="1"/>
            <a:r>
              <a:rPr lang="fi-FI" dirty="0"/>
              <a:t>PFA, FEP, esim. ruokapakkauksissa</a:t>
            </a:r>
          </a:p>
          <a:p>
            <a:pPr lvl="1"/>
            <a:r>
              <a:rPr lang="fi-FI" dirty="0"/>
              <a:t>PFPE, pinnoitteena esim. tekstiileissä</a:t>
            </a:r>
          </a:p>
          <a:p>
            <a:pPr lvl="1"/>
            <a:r>
              <a:rPr lang="fi-FI" dirty="0"/>
              <a:t>Vedenpitävät merkintätussit (</a:t>
            </a:r>
            <a:r>
              <a:rPr lang="fi-FI" dirty="0" err="1"/>
              <a:t>permanent</a:t>
            </a:r>
            <a:r>
              <a:rPr lang="fi-FI" dirty="0"/>
              <a:t> </a:t>
            </a:r>
            <a:r>
              <a:rPr lang="fi-FI" dirty="0" err="1"/>
              <a:t>markers</a:t>
            </a:r>
            <a:r>
              <a:rPr lang="fi-FI" dirty="0"/>
              <a:t>)</a:t>
            </a:r>
          </a:p>
          <a:p>
            <a:pPr lvl="1"/>
            <a:r>
              <a:rPr lang="fi-FI" dirty="0"/>
              <a:t>Decon 90</a:t>
            </a:r>
            <a:r>
              <a:rPr lang="fi-FI" baseline="30000" dirty="0"/>
              <a:t>®</a:t>
            </a:r>
            <a:endParaRPr lang="fi-FI" dirty="0"/>
          </a:p>
        </p:txBody>
      </p:sp>
    </p:spTree>
    <p:extLst>
      <p:ext uri="{BB962C8B-B14F-4D97-AF65-F5344CB8AC3E}">
        <p14:creationId xmlns:p14="http://schemas.microsoft.com/office/powerpoint/2010/main" val="1904541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1DE01-20FC-1EDF-F2D6-C8F4C997575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B472E43-CE3F-317F-6AD4-08FE41779194}"/>
              </a:ext>
            </a:extLst>
          </p:cNvPr>
          <p:cNvSpPr>
            <a:spLocks noGrp="1"/>
          </p:cNvSpPr>
          <p:nvPr>
            <p:ph type="title"/>
          </p:nvPr>
        </p:nvSpPr>
        <p:spPr/>
        <p:txBody>
          <a:bodyPr>
            <a:normAutofit/>
          </a:bodyPr>
          <a:lstStyle/>
          <a:p>
            <a:r>
              <a:rPr lang="fi-FI" dirty="0"/>
              <a:t>Materiaalivalinnoista 1/2 </a:t>
            </a:r>
          </a:p>
        </p:txBody>
      </p:sp>
      <p:sp>
        <p:nvSpPr>
          <p:cNvPr id="4" name="Nuoli: Oikea 3" descr="Värillinen nuoli">
            <a:extLst>
              <a:ext uri="{FF2B5EF4-FFF2-40B4-BE49-F238E27FC236}">
                <a16:creationId xmlns:a16="http://schemas.microsoft.com/office/drawing/2014/main" id="{D9714AD8-1E94-4B7D-7AAF-38434478A173}"/>
              </a:ext>
            </a:extLst>
          </p:cNvPr>
          <p:cNvSpPr/>
          <p:nvPr/>
        </p:nvSpPr>
        <p:spPr>
          <a:xfrm>
            <a:off x="381754" y="1550359"/>
            <a:ext cx="456446" cy="280657"/>
          </a:xfrm>
          <a:prstGeom prst="rightArrow">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i-FI"/>
          </a:p>
        </p:txBody>
      </p:sp>
      <p:sp>
        <p:nvSpPr>
          <p:cNvPr id="3" name="Sisällön paikkamerkki 2">
            <a:extLst>
              <a:ext uri="{FF2B5EF4-FFF2-40B4-BE49-F238E27FC236}">
                <a16:creationId xmlns:a16="http://schemas.microsoft.com/office/drawing/2014/main" id="{C1474AF2-B254-8978-25BB-1C48349CF517}"/>
              </a:ext>
            </a:extLst>
          </p:cNvPr>
          <p:cNvSpPr>
            <a:spLocks noGrp="1"/>
          </p:cNvSpPr>
          <p:nvPr>
            <p:ph idx="1"/>
          </p:nvPr>
        </p:nvSpPr>
        <p:spPr>
          <a:xfrm>
            <a:off x="838200" y="1484768"/>
            <a:ext cx="10515600" cy="4692195"/>
          </a:xfrm>
        </p:spPr>
        <p:txBody>
          <a:bodyPr>
            <a:normAutofit/>
          </a:bodyPr>
          <a:lstStyle/>
          <a:p>
            <a:pPr marL="0" indent="0">
              <a:buNone/>
              <a:tabLst>
                <a:tab pos="828040" algn="l"/>
              </a:tabLst>
            </a:pPr>
            <a:r>
              <a:rPr lang="fi-FI" sz="2000" dirty="0">
                <a:effectLst/>
                <a:latin typeface="Arial" panose="020B0604020202020204" pitchFamily="34" charset="0"/>
                <a:ea typeface="Arial" panose="020B0604020202020204" pitchFamily="34" charset="0"/>
                <a:cs typeface="Arial" panose="020B0604020202020204" pitchFamily="34" charset="0"/>
              </a:rPr>
              <a:t>Maalaisjärjen käyttö, mikä on oleellista missäkin näytteenottotilanteessa</a:t>
            </a:r>
            <a:endParaRPr lang="fi-FI" sz="2000" dirty="0">
              <a:latin typeface="Arial" panose="020B0604020202020204" pitchFamily="34" charset="0"/>
              <a:ea typeface="Arial" panose="020B0604020202020204" pitchFamily="34" charset="0"/>
              <a:cs typeface="Arial" panose="020B0604020202020204" pitchFamily="34" charset="0"/>
            </a:endParaRPr>
          </a:p>
          <a:p>
            <a:pPr marL="0" indent="0">
              <a:buNone/>
              <a:tabLst>
                <a:tab pos="828040" algn="l"/>
              </a:tabLst>
            </a:pPr>
            <a:r>
              <a:rPr lang="fi-FI" sz="2000" dirty="0">
                <a:effectLst/>
                <a:latin typeface="Arial" panose="020B0604020202020204" pitchFamily="34" charset="0"/>
                <a:ea typeface="Arial" panose="020B0604020202020204" pitchFamily="34" charset="0"/>
                <a:cs typeface="Arial" panose="020B0604020202020204" pitchFamily="34" charset="0"/>
              </a:rPr>
              <a:t>Vältetään ilmeisimmät riskit. </a:t>
            </a:r>
          </a:p>
          <a:p>
            <a:pPr marL="342900" indent="-342900">
              <a:buFont typeface="Arial" panose="020B0604020202020204" pitchFamily="34" charset="0"/>
              <a:buChar char="-"/>
              <a:tabLst>
                <a:tab pos="828040" algn="l"/>
              </a:tabLst>
            </a:pPr>
            <a:r>
              <a:rPr lang="fi-FI" sz="2000" dirty="0">
                <a:effectLst/>
                <a:latin typeface="Arial" panose="020B0604020202020204" pitchFamily="34" charset="0"/>
                <a:ea typeface="Arial" panose="020B0604020202020204" pitchFamily="34" charset="0"/>
                <a:cs typeface="Arial" panose="020B0604020202020204" pitchFamily="34" charset="0"/>
              </a:rPr>
              <a:t>Jo yleisesti hyvän tavan mukainen näytteenotto rajoittaa kontaminaatiota myös PFAS-yhdisteiden osalta.</a:t>
            </a:r>
          </a:p>
          <a:p>
            <a:pPr marL="342900" lvl="0" indent="-342900">
              <a:buFont typeface="Arial" panose="020B0604020202020204" pitchFamily="34" charset="0"/>
              <a:buChar char="-"/>
              <a:tabLst>
                <a:tab pos="828040" algn="l"/>
              </a:tabLst>
            </a:pPr>
            <a:r>
              <a:rPr lang="fi-FI" sz="2000" dirty="0">
                <a:effectLst/>
                <a:latin typeface="Arial" panose="020B0604020202020204" pitchFamily="34" charset="0"/>
                <a:ea typeface="Arial" panose="020B0604020202020204" pitchFamily="34" charset="0"/>
                <a:cs typeface="Arial" panose="020B0604020202020204" pitchFamily="34" charset="0"/>
              </a:rPr>
              <a:t>Mahdollisesti ajan myötä tulee enemmän tietoa siitä mitkä materiaalit sisältävät mitäkin yhdisteitä</a:t>
            </a:r>
            <a:endParaRPr lang="fi-FI" sz="1600" strike="sngStrike" dirty="0">
              <a:effectLst/>
              <a:latin typeface="Arial" panose="020B0604020202020204" pitchFamily="34" charset="0"/>
              <a:ea typeface="Arial" panose="020B0604020202020204" pitchFamily="34" charset="0"/>
              <a:cs typeface="Arial" panose="020B0604020202020204" pitchFamily="34" charset="0"/>
            </a:endParaRPr>
          </a:p>
        </p:txBody>
      </p:sp>
      <p:pic>
        <p:nvPicPr>
          <p:cNvPr id="5" name="Kuva 4" descr="Valokuva tyhjistä muovipullojen pohjista ja pullonsuista. ">
            <a:extLst>
              <a:ext uri="{FF2B5EF4-FFF2-40B4-BE49-F238E27FC236}">
                <a16:creationId xmlns:a16="http://schemas.microsoft.com/office/drawing/2014/main" id="{E1C02AC9-A863-C48B-664F-DFE95E9BD0C4}"/>
              </a:ext>
            </a:extLst>
          </p:cNvPr>
          <p:cNvPicPr>
            <a:picLocks noChangeAspect="1"/>
          </p:cNvPicPr>
          <p:nvPr/>
        </p:nvPicPr>
        <p:blipFill>
          <a:blip r:embed="rId2"/>
          <a:srcRect t="36228" b="27482"/>
          <a:stretch>
            <a:fillRect/>
          </a:stretch>
        </p:blipFill>
        <p:spPr>
          <a:xfrm>
            <a:off x="0" y="3917521"/>
            <a:ext cx="12195876" cy="2940479"/>
          </a:xfrm>
          <a:prstGeom prst="rect">
            <a:avLst/>
          </a:prstGeom>
        </p:spPr>
      </p:pic>
    </p:spTree>
    <p:extLst>
      <p:ext uri="{BB962C8B-B14F-4D97-AF65-F5344CB8AC3E}">
        <p14:creationId xmlns:p14="http://schemas.microsoft.com/office/powerpoint/2010/main" val="1611882013"/>
      </p:ext>
    </p:extLst>
  </p:cSld>
  <p:clrMapOvr>
    <a:masterClrMapping/>
  </p:clrMapOvr>
</p:sld>
</file>

<file path=ppt/theme/theme1.xml><?xml version="1.0" encoding="utf-8"?>
<a:theme xmlns:a="http://schemas.openxmlformats.org/drawingml/2006/main" name="Office-teema">
  <a:themeElements>
    <a:clrScheme name="Custom 7">
      <a:dk1>
        <a:srgbClr val="000000"/>
      </a:dk1>
      <a:lt1>
        <a:sysClr val="window" lastClr="FFFFFF"/>
      </a:lt1>
      <a:dk2>
        <a:srgbClr val="005854"/>
      </a:dk2>
      <a:lt2>
        <a:srgbClr val="E4E3DE"/>
      </a:lt2>
      <a:accent1>
        <a:srgbClr val="005854"/>
      </a:accent1>
      <a:accent2>
        <a:srgbClr val="64C1CB"/>
      </a:accent2>
      <a:accent3>
        <a:srgbClr val="F28E77"/>
      </a:accent3>
      <a:accent4>
        <a:srgbClr val="F3A44C"/>
      </a:accent4>
      <a:accent5>
        <a:srgbClr val="84C497"/>
      </a:accent5>
      <a:accent6>
        <a:srgbClr val="B34733"/>
      </a:accent6>
      <a:hlink>
        <a:srgbClr val="005854"/>
      </a:hlink>
      <a:folHlink>
        <a:srgbClr val="005854"/>
      </a:folHlink>
    </a:clrScheme>
    <a:fontScheme name="Certi-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TotalTime>
  <Words>1563</Words>
  <Application>Microsoft Office PowerPoint</Application>
  <PresentationFormat>Laajakuva</PresentationFormat>
  <Paragraphs>162</Paragraphs>
  <Slides>19</Slides>
  <Notes>0</Notes>
  <HiddenSlides>0</HiddenSlides>
  <MMClips>0</MMClips>
  <ScaleCrop>false</ScaleCrop>
  <HeadingPairs>
    <vt:vector size="6" baseType="variant">
      <vt:variant>
        <vt:lpstr>Käytetyt fontit</vt:lpstr>
      </vt:variant>
      <vt:variant>
        <vt:i4>2</vt:i4>
      </vt:variant>
      <vt:variant>
        <vt:lpstr>Teema</vt:lpstr>
      </vt:variant>
      <vt:variant>
        <vt:i4>1</vt:i4>
      </vt:variant>
      <vt:variant>
        <vt:lpstr>Dian otsikot</vt:lpstr>
      </vt:variant>
      <vt:variant>
        <vt:i4>19</vt:i4>
      </vt:variant>
    </vt:vector>
  </HeadingPairs>
  <TitlesOfParts>
    <vt:vector size="22" baseType="lpstr">
      <vt:lpstr>Arial</vt:lpstr>
      <vt:lpstr>Calibri</vt:lpstr>
      <vt:lpstr>Office-teema</vt:lpstr>
      <vt:lpstr>PFAS-näytteenotto ympäristömatriiseista – käytettävät materiaalit, näytteenotossa huomioitavaa ja laadunvarmistusnäytteet</vt:lpstr>
      <vt:lpstr>Talkooryhmässä mukana:</vt:lpstr>
      <vt:lpstr>Talkooryhmän tavoite</vt:lpstr>
      <vt:lpstr>Taustaa</vt:lpstr>
      <vt:lpstr>Huoli kontaminaatiosta</vt:lpstr>
      <vt:lpstr>Laadunvarmistus</vt:lpstr>
      <vt:lpstr>Materiaalivalinnoista</vt:lpstr>
      <vt:lpstr>Käytettävät materiaalit</vt:lpstr>
      <vt:lpstr>Materiaalivalinnoista 1/2 </vt:lpstr>
      <vt:lpstr>Materiaalivalinnoista 2/2 </vt:lpstr>
      <vt:lpstr>Näytepisteiden/näytteiden välinen kontaminaatio –  puhdistustoimenpiteet kentällä?</vt:lpstr>
      <vt:lpstr>Näytteenotto, yleistä (PFAS)</vt:lpstr>
      <vt:lpstr>Vesinäytteenotto</vt:lpstr>
      <vt:lpstr>Maanäytteenotto</vt:lpstr>
      <vt:lpstr>PFAS-vapaa vesi</vt:lpstr>
      <vt:lpstr>Laadunvarmistusnäytteet 1/2</vt:lpstr>
      <vt:lpstr>Laadunvarmistusnäytteet 2/2</vt:lpstr>
      <vt:lpstr>Tutkimussuunnitelma</vt:lpstr>
      <vt:lpstr>Loppusanat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Lönnqvist Johanna</dc:creator>
  <cp:lastModifiedBy>Björklöf Katarina</cp:lastModifiedBy>
  <cp:revision>64</cp:revision>
  <dcterms:created xsi:type="dcterms:W3CDTF">2022-07-05T06:39:00Z</dcterms:created>
  <dcterms:modified xsi:type="dcterms:W3CDTF">2026-04-02T10:14:49Z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ea7001-5c24-4702-a3ac-e436ccb02747_Enabled">
    <vt:lpwstr>true</vt:lpwstr>
  </property>
  <property fmtid="{D5CDD505-2E9C-101B-9397-08002B2CF9AE}" pid="3" name="MSIP_Label_20ea7001-5c24-4702-a3ac-e436ccb02747_SetDate">
    <vt:lpwstr>2025-09-17T12:17:42Z</vt:lpwstr>
  </property>
  <property fmtid="{D5CDD505-2E9C-101B-9397-08002B2CF9AE}" pid="4" name="MSIP_Label_20ea7001-5c24-4702-a3ac-e436ccb02747_Method">
    <vt:lpwstr>Standard</vt:lpwstr>
  </property>
  <property fmtid="{D5CDD505-2E9C-101B-9397-08002B2CF9AE}" pid="5" name="MSIP_Label_20ea7001-5c24-4702-a3ac-e436ccb02747_Name">
    <vt:lpwstr>Confidential</vt:lpwstr>
  </property>
  <property fmtid="{D5CDD505-2E9C-101B-9397-08002B2CF9AE}" pid="6" name="MSIP_Label_20ea7001-5c24-4702-a3ac-e436ccb02747_SiteId">
    <vt:lpwstr>c8823c91-be81-4f89-b024-6c3dd789c106</vt:lpwstr>
  </property>
  <property fmtid="{D5CDD505-2E9C-101B-9397-08002B2CF9AE}" pid="7" name="MSIP_Label_20ea7001-5c24-4702-a3ac-e436ccb02747_ActionId">
    <vt:lpwstr>df9e3010-c42c-475e-8961-75e91d7fe3b1</vt:lpwstr>
  </property>
  <property fmtid="{D5CDD505-2E9C-101B-9397-08002B2CF9AE}" pid="8" name="MSIP_Label_20ea7001-5c24-4702-a3ac-e436ccb02747_ContentBits">
    <vt:lpwstr>2</vt:lpwstr>
  </property>
  <property fmtid="{D5CDD505-2E9C-101B-9397-08002B2CF9AE}" pid="9" name="MSIP_Label_20ea7001-5c24-4702-a3ac-e436ccb02747_Tag">
    <vt:lpwstr>10, 3, 0, 1</vt:lpwstr>
  </property>
</Properties>
</file>