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98" r:id="rId2"/>
    <p:sldId id="518" r:id="rId3"/>
    <p:sldId id="506" r:id="rId4"/>
    <p:sldId id="504" r:id="rId5"/>
    <p:sldId id="519" r:id="rId6"/>
    <p:sldId id="516" r:id="rId7"/>
    <p:sldId id="522" r:id="rId8"/>
    <p:sldId id="517" r:id="rId9"/>
    <p:sldId id="523" r:id="rId10"/>
    <p:sldId id="520" r:id="rId11"/>
    <p:sldId id="524" r:id="rId12"/>
    <p:sldId id="525" r:id="rId13"/>
    <p:sldId id="521" r:id="rId14"/>
  </p:sldIdLst>
  <p:sldSz cx="9144000" cy="6858000" type="screen4x3"/>
  <p:notesSz cx="7102475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orient="horz" pos="1570">
          <p15:clr>
            <a:srgbClr val="A4A3A4"/>
          </p15:clr>
        </p15:guide>
        <p15:guide id="8" pos="204">
          <p15:clr>
            <a:srgbClr val="A4A3A4"/>
          </p15:clr>
        </p15:guide>
        <p15:guide id="9" pos="5556">
          <p15:clr>
            <a:srgbClr val="A4A3A4"/>
          </p15:clr>
        </p15:guide>
        <p15:guide id="10" pos="431">
          <p15:clr>
            <a:srgbClr val="A4A3A4"/>
          </p15:clr>
        </p15:guide>
        <p15:guide id="11" pos="4422">
          <p15:clr>
            <a:srgbClr val="A4A3A4"/>
          </p15:clr>
        </p15:guide>
        <p15:guide id="12" pos="1247">
          <p15:clr>
            <a:srgbClr val="A4A3A4"/>
          </p15:clr>
        </p15:guide>
        <p15:guide id="13" pos="3424">
          <p15:clr>
            <a:srgbClr val="A4A3A4"/>
          </p15:clr>
        </p15:guide>
        <p15:guide id="14" pos="3356">
          <p15:clr>
            <a:srgbClr val="A4A3A4"/>
          </p15:clr>
        </p15:guide>
        <p15:guide id="15" pos="45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9" autoAdjust="0"/>
    <p:restoredTop sz="94622" autoAdjust="0"/>
  </p:normalViewPr>
  <p:slideViewPr>
    <p:cSldViewPr showGuides="1">
      <p:cViewPr varScale="1">
        <p:scale>
          <a:sx n="113" d="100"/>
          <a:sy n="113" d="100"/>
        </p:scale>
        <p:origin x="1432" y="168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04"/>
        <p:guide pos="5556"/>
        <p:guide pos="431"/>
        <p:guide pos="4422"/>
        <p:guide pos="1247"/>
        <p:guide pos="3424"/>
        <p:guide pos="3356"/>
        <p:guide pos="4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096" y="-8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/>
          <a:lstStyle>
            <a:lvl1pPr algn="l">
              <a:defRPr sz="1300"/>
            </a:lvl1pPr>
          </a:lstStyle>
          <a:p>
            <a:endParaRPr lang="en-GB" sz="9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/>
          <a:lstStyle>
            <a:lvl1pPr algn="r">
              <a:defRPr sz="1300"/>
            </a:lvl1pPr>
          </a:lstStyle>
          <a:p>
            <a:fld id="{F97E8633-DD50-467C-B21A-E1CECDED6BB2}" type="datetimeFigureOut">
              <a:rPr lang="fi-FI" sz="900" smtClean="0"/>
              <a:pPr/>
              <a:t>11.5.2025</a:t>
            </a:fld>
            <a:endParaRPr lang="en-GB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 anchor="b"/>
          <a:lstStyle>
            <a:lvl1pPr algn="l">
              <a:defRPr sz="1300"/>
            </a:lvl1pPr>
          </a:lstStyle>
          <a:p>
            <a:endParaRPr lang="en-GB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 anchor="b"/>
          <a:lstStyle>
            <a:lvl1pPr algn="r">
              <a:defRPr sz="1300"/>
            </a:lvl1pPr>
          </a:lstStyle>
          <a:p>
            <a:fld id="{524410BF-6C8B-4E87-A502-35A1C9E26017}" type="slidenum">
              <a:rPr lang="en-GB" sz="900" smtClean="0"/>
              <a:pPr/>
              <a:t>‹#›</a:t>
            </a:fld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881928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/>
          <a:lstStyle>
            <a:lvl1pPr algn="l">
              <a:defRPr sz="9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/>
          <a:lstStyle>
            <a:lvl1pPr algn="r">
              <a:defRPr sz="900"/>
            </a:lvl1pPr>
          </a:lstStyle>
          <a:p>
            <a:fld id="{0B85FA14-6BD0-4B51-94D4-05F5A75E4036}" type="datetimeFigureOut">
              <a:rPr lang="fi-FI" smtClean="0"/>
              <a:pPr/>
              <a:t>11.5.2025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9938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6" tIns="49528" rIns="99056" bIns="4952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lIns="99056" tIns="49528" rIns="99056" bIns="4952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 anchor="b"/>
          <a:lstStyle>
            <a:lvl1pPr algn="l"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 anchor="b"/>
          <a:lstStyle>
            <a:lvl1pPr algn="r">
              <a:defRPr sz="900"/>
            </a:lvl1pPr>
          </a:lstStyle>
          <a:p>
            <a:fld id="{DFD68452-3929-4FD8-B15C-CAEB56E3F3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922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 anchor="t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C844A9C4-3CDA-8A46-B84A-0E620A1A518D}" type="datetime1">
              <a:rPr lang="fi-FI" smtClean="0"/>
              <a:pPr/>
              <a:t>11.5.2025</a:t>
            </a:fld>
            <a:endParaRPr lang="en-GB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59238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fi-FI"/>
              <a:t>Sari Autio-Sarasmo/Centre of Excellence</a:t>
            </a:r>
            <a:endParaRPr lang="en-GB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TextBox 51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7C483-5FE1-4593-8B9F-6860B949C3E9}" type="slidenum">
              <a:rPr lang="en-GB"/>
              <a:pPr>
                <a:defRPr/>
              </a:pPr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6711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 anchor="t" anchorCtr="0">
            <a:noAutofit/>
          </a:bodyPr>
          <a:lstStyle>
            <a:lvl1pPr algn="ctr">
              <a:defRPr sz="48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18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D82F969F-DE6C-2B40-A970-42E3D6B9E3AE}" type="datetime1">
              <a:rPr lang="fi-FI" smtClean="0"/>
              <a:pPr/>
              <a:t>11.5.2025</a:t>
            </a:fld>
            <a:endParaRPr lang="en-GB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fi-FI"/>
              <a:t>Sari Autio-Sarasmo/Centre of Excellence</a:t>
            </a:r>
            <a:endParaRPr lang="en-GB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593A-DF66-E042-B775-67374F3291F5}" type="datetime1">
              <a:rPr lang="fi-FI" smtClean="0"/>
              <a:pPr/>
              <a:t>11.5.2025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Sari Autio-Sarasmo/Centre of Excellence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79612" y="928669"/>
            <a:ext cx="6840538" cy="771543"/>
          </a:xfrm>
        </p:spPr>
        <p:txBody>
          <a:bodyPr>
            <a:normAutofit/>
          </a:bodyPr>
          <a:lstStyle>
            <a:lvl1pPr>
              <a:defRPr sz="3200" b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B6EF-3D67-8642-8E07-E487E5A75A70}" type="datetime1">
              <a:rPr lang="fi-FI" smtClean="0"/>
              <a:pPr/>
              <a:t>11.5.2025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Sari Autio-Sarasmo/Centre of Excellence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7FB-BDEE-1645-8FBE-1804D6149937}" type="datetime1">
              <a:rPr lang="fi-FI" smtClean="0"/>
              <a:pPr/>
              <a:t>11.5.2025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Sari Autio-Sarasmo/Centre of Excellence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7ACD-140B-2E4E-B29C-09C8E6469DEA}" type="datetime1">
              <a:rPr lang="fi-FI" smtClean="0"/>
              <a:pPr/>
              <a:t>11.5.2025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Sari Autio-Sarasmo/Centre of Excellence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77CD-06B1-2B48-86D4-5BA8C6869B97}" type="datetime1">
              <a:rPr lang="fi-FI" smtClean="0"/>
              <a:pPr/>
              <a:t>11.5.2025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Sari Autio-Sarasmo/Centre of Excellence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D845-24FB-FD48-8CDB-9CF2A7D4FCBD}" type="datetime1">
              <a:rPr lang="fi-FI" smtClean="0"/>
              <a:pPr/>
              <a:t>11.5.2025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Sari Autio-Sarasmo/Centre of Excellence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72E8-5B1B-5B42-B50C-1A944AFEC523}" type="datetime1">
              <a:rPr lang="fi-FI" smtClean="0"/>
              <a:pPr/>
              <a:t>11.5.2025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Sari Autio-Sarasmo/Centre of Excellence</a:t>
            </a:r>
            <a:endParaRPr lang="en-GB"/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pic>
        <p:nvPicPr>
          <p:cNvPr id="10" name="Picture 9" descr="FSE_RGB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16841E64-C479-3B48-8F09-AB13E26F6D74}" type="datetime1">
              <a:rPr lang="fi-FI" smtClean="0"/>
              <a:pPr/>
              <a:t>11.5.2025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fi-FI"/>
              <a:t>Sari </a:t>
            </a:r>
            <a:r>
              <a:rPr lang="fi-FI" err="1"/>
              <a:t>Autio-Sarasmo/Centre</a:t>
            </a:r>
            <a:r>
              <a:rPr lang="fi-FI"/>
              <a:t> of </a:t>
            </a:r>
            <a:r>
              <a:rPr lang="fi-FI" err="1"/>
              <a:t>Excellence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V="1">
            <a:off x="1979614" y="1773238"/>
            <a:ext cx="6840536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GB"/>
          </a:p>
        </p:txBody>
      </p:sp>
      <p:pic>
        <p:nvPicPr>
          <p:cNvPr id="17" name="Picture 16" descr="FSE_RGB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2" r:id="rId4"/>
    <p:sldLayoutId id="2147483654" r:id="rId5"/>
    <p:sldLayoutId id="2147483660" r:id="rId6"/>
    <p:sldLayoutId id="2147483661" r:id="rId7"/>
    <p:sldLayoutId id="2147483662" r:id="rId8"/>
    <p:sldLayoutId id="2147483655" r:id="rId9"/>
    <p:sldLayoutId id="2147483664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ykse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7FB-BDEE-1645-8FBE-1804D6149937}" type="datetime1">
              <a:rPr lang="fi-FI" smtClean="0"/>
              <a:pPr/>
              <a:t>11.5.2025</a:t>
            </a:fld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395536" y="2924944"/>
            <a:ext cx="8448232" cy="17281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800" b="0" i="0" u="none" strike="noStrike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Alaotsikko 2"/>
          <p:cNvSpPr txBox="1">
            <a:spLocks/>
          </p:cNvSpPr>
          <p:nvPr/>
        </p:nvSpPr>
        <p:spPr>
          <a:xfrm>
            <a:off x="516256" y="4869160"/>
            <a:ext cx="6984702" cy="1008112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265113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i-FI" sz="2000" b="1" i="1" dirty="0">
              <a:latin typeface="Arial Narrow" pitchFamily="34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fi-FI" sz="3200" b="1" i="1" dirty="0">
                <a:latin typeface="Arial Narrow" pitchFamily="34" charset="0"/>
                <a:cs typeface="Times New Roman" pitchFamily="18" charset="0"/>
              </a:rPr>
              <a:t>Veli-Pekka Tynkkynen</a:t>
            </a:r>
          </a:p>
          <a:p>
            <a:pPr marL="0" indent="0">
              <a:buNone/>
              <a:defRPr/>
            </a:pPr>
            <a:r>
              <a:rPr lang="fi-FI" sz="3200" b="1" i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Helsingin yliopisto</a:t>
            </a:r>
            <a:endParaRPr lang="en-GB" sz="3200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2703E67-9613-AADD-6D51-FEC952051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6256" y="2492896"/>
            <a:ext cx="8448232" cy="639762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Clr>
                <a:srgbClr val="C00000"/>
              </a:buClr>
            </a:pPr>
            <a:r>
              <a:rPr lang="fi-FI" altLang="fi-FI" sz="40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Energia ja geopolitiikka</a:t>
            </a:r>
            <a:br>
              <a:rPr lang="fi-FI" altLang="fi-FI" sz="40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fi-FI" altLang="fi-FI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Eurooppa kolmen energiasuurvallan puristuksissa</a:t>
            </a:r>
          </a:p>
        </p:txBody>
      </p:sp>
    </p:spTree>
    <p:extLst>
      <p:ext uri="{BB962C8B-B14F-4D97-AF65-F5344CB8AC3E}">
        <p14:creationId xmlns:p14="http://schemas.microsoft.com/office/powerpoint/2010/main" val="2663854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1522043" y="404664"/>
            <a:ext cx="7092788" cy="114411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Euroopan politiikka ja </a:t>
            </a:r>
          </a:p>
          <a:p>
            <a:pPr algn="ctr"/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virtojen suurvallat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FB40329-E725-0AB9-AABB-C157A62A25EC}"/>
              </a:ext>
            </a:extLst>
          </p:cNvPr>
          <p:cNvGraphicFramePr>
            <a:graphicFrameLocks noGrp="1"/>
          </p:cNvGraphicFramePr>
          <p:nvPr/>
        </p:nvGraphicFramePr>
        <p:xfrm>
          <a:off x="31089" y="1772816"/>
          <a:ext cx="9149423" cy="5067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4199">
                  <a:extLst>
                    <a:ext uri="{9D8B030D-6E8A-4147-A177-3AD203B41FA5}">
                      <a16:colId xmlns:a16="http://schemas.microsoft.com/office/drawing/2014/main" val="2678347744"/>
                    </a:ext>
                  </a:extLst>
                </a:gridCol>
                <a:gridCol w="2103389">
                  <a:extLst>
                    <a:ext uri="{9D8B030D-6E8A-4147-A177-3AD203B41FA5}">
                      <a16:colId xmlns:a16="http://schemas.microsoft.com/office/drawing/2014/main" val="2893590796"/>
                    </a:ext>
                  </a:extLst>
                </a:gridCol>
                <a:gridCol w="2322161">
                  <a:extLst>
                    <a:ext uri="{9D8B030D-6E8A-4147-A177-3AD203B41FA5}">
                      <a16:colId xmlns:a16="http://schemas.microsoft.com/office/drawing/2014/main" val="2028900362"/>
                    </a:ext>
                  </a:extLst>
                </a:gridCol>
                <a:gridCol w="2579674">
                  <a:extLst>
                    <a:ext uri="{9D8B030D-6E8A-4147-A177-3AD203B41FA5}">
                      <a16:colId xmlns:a16="http://schemas.microsoft.com/office/drawing/2014/main" val="3886219600"/>
                    </a:ext>
                  </a:extLst>
                </a:gridCol>
              </a:tblGrid>
              <a:tr h="12305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Eurooppa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USA, 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Kiina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Venäjä</a:t>
                      </a:r>
                      <a:endParaRPr lang="en-FI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Kallas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–Marin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linja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600" b="1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Vahva</a:t>
                      </a:r>
                      <a:r>
                        <a:rPr lang="en-GB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EU)</a:t>
                      </a:r>
                      <a:endParaRPr lang="en-FI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Scholz–Macron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linja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Heikko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EU)</a:t>
                      </a:r>
                      <a:endParaRPr lang="en-FI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Orban–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Wagenknecht 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linja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Hajoava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EU; </a:t>
                      </a:r>
                      <a:r>
                        <a:rPr lang="fi-FI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GB" sz="1600" b="1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perussuomettuminen</a:t>
                      </a:r>
                      <a:r>
                        <a:rPr lang="fi-FI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”)</a:t>
                      </a:r>
                      <a:endParaRPr lang="en-FI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62265719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i-FI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Trumpin Yhdysvallat</a:t>
                      </a:r>
                      <a:endParaRPr lang="en-FI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Vapaakauppa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USA:n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osavaltiot</a:t>
                      </a:r>
                      <a:endParaRPr lang="en-FI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”välimuoto”</a:t>
                      </a:r>
                      <a:endParaRPr lang="en-FI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FI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Bilateraalit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diilit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Trumpin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liittovaltio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kanssa</a:t>
                      </a:r>
                      <a:endParaRPr lang="en-FI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59812232"/>
                  </a:ext>
                </a:extLst>
              </a:tr>
              <a:tr h="130260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Putinin</a:t>
                      </a:r>
                      <a:r>
                        <a:rPr lang="en-FI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Venäjä</a:t>
                      </a:r>
                      <a:endParaRPr lang="en-FI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i-FI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Venäjän eristäminen ja patoaminen (UKR: voitto&gt;rauha)</a:t>
                      </a:r>
                      <a:endParaRPr lang="en-FI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i-FI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Venäjän hillitseminen myönnytysten kautta (UKR: rauha&gt;voitto)</a:t>
                      </a:r>
                      <a:endParaRPr lang="en-FI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i-FI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Venäjän etupiiri ja “fossiilipopulismi”</a:t>
                      </a:r>
                      <a:endParaRPr lang="en-FI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29612935"/>
                  </a:ext>
                </a:extLst>
              </a:tr>
              <a:tr h="123768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FI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Xin Kiina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FI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Ehdollinen kauppa, Kiinan hajota ja hallitse epäonnistuu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FI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Ehdoton kauppa, Kiinan hajota ja hallitse onnistuu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Kiinalainen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Eurooppa</a:t>
                      </a:r>
                      <a:endParaRPr lang="en-FI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FI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57371209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E14E1C-CC76-FCC5-D4D4-74EB69FED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476671"/>
              </p:ext>
            </p:extLst>
          </p:nvPr>
        </p:nvGraphicFramePr>
        <p:xfrm>
          <a:off x="-5423" y="1790970"/>
          <a:ext cx="9149423" cy="509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4199">
                  <a:extLst>
                    <a:ext uri="{9D8B030D-6E8A-4147-A177-3AD203B41FA5}">
                      <a16:colId xmlns:a16="http://schemas.microsoft.com/office/drawing/2014/main" val="2678347744"/>
                    </a:ext>
                  </a:extLst>
                </a:gridCol>
                <a:gridCol w="2289208">
                  <a:extLst>
                    <a:ext uri="{9D8B030D-6E8A-4147-A177-3AD203B41FA5}">
                      <a16:colId xmlns:a16="http://schemas.microsoft.com/office/drawing/2014/main" val="2893590796"/>
                    </a:ext>
                  </a:extLst>
                </a:gridCol>
                <a:gridCol w="2136342">
                  <a:extLst>
                    <a:ext uri="{9D8B030D-6E8A-4147-A177-3AD203B41FA5}">
                      <a16:colId xmlns:a16="http://schemas.microsoft.com/office/drawing/2014/main" val="2028900362"/>
                    </a:ext>
                  </a:extLst>
                </a:gridCol>
                <a:gridCol w="2579674">
                  <a:extLst>
                    <a:ext uri="{9D8B030D-6E8A-4147-A177-3AD203B41FA5}">
                      <a16:colId xmlns:a16="http://schemas.microsoft.com/office/drawing/2014/main" val="3886219600"/>
                    </a:ext>
                  </a:extLst>
                </a:gridCol>
              </a:tblGrid>
              <a:tr h="12305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Eurooppa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USA, 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Kiina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Venäjä</a:t>
                      </a:r>
                      <a:endParaRPr lang="en-FI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Kallas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–Marin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linja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600" b="1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Vahva</a:t>
                      </a:r>
                      <a:r>
                        <a:rPr lang="en-GB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EU)</a:t>
                      </a:r>
                      <a:endParaRPr lang="en-FI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Scholz–Macron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linja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Heikko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EU)</a:t>
                      </a:r>
                      <a:endParaRPr lang="en-FI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Orban–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Fico 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linja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Hajoava</a:t>
                      </a: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EU; </a:t>
                      </a:r>
                      <a:r>
                        <a:rPr lang="fi-FI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GB" sz="1600" b="1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perussuomettuminen</a:t>
                      </a:r>
                      <a:r>
                        <a:rPr lang="fi-FI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”)</a:t>
                      </a:r>
                      <a:endParaRPr lang="en-FI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62265719"/>
                  </a:ext>
                </a:extLst>
              </a:tr>
              <a:tr h="11995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i-FI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Trumpin Yhdysvallat</a:t>
                      </a:r>
                      <a:endParaRPr lang="en-FI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Vapaakauppa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osavaltiot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yritykset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kauppasota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liittovaltio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FI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Vapaakaupan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diilien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välimuoto</a:t>
                      </a:r>
                      <a:endParaRPr lang="en-FI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FI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Bilateraalit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diilit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Trumpin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kanssa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oman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vallan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turvaamiseksi</a:t>
                      </a:r>
                      <a:endParaRPr lang="en-FI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59812232"/>
                  </a:ext>
                </a:extLst>
              </a:tr>
              <a:tr h="130260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Putinin</a:t>
                      </a:r>
                      <a:r>
                        <a:rPr lang="en-FI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Venäjä</a:t>
                      </a:r>
                      <a:endParaRPr lang="en-FI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i-FI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Venäjän eristäminen ja patoaminen (UKR: voitto&gt;rauha)</a:t>
                      </a:r>
                      <a:endParaRPr lang="en-FI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i-FI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Venäjän ”hillitseminen” myönnytyksin (UKR: rauha&gt;voitto)</a:t>
                      </a:r>
                      <a:endParaRPr lang="en-FI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i-FI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Venäjän etupiiri, BAU ja “fossiilipopulismi”</a:t>
                      </a:r>
                      <a:endParaRPr lang="en-FI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29612935"/>
                  </a:ext>
                </a:extLst>
              </a:tr>
              <a:tr h="123768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FI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Xin Kiina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FI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Ehdollinen kauppa, Kiinan hajota ja hallitse epäonnistuu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FI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Ehdoton kauppa, Kiinan hajota ja hallitse onnistuu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Kiinalainen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Eurooppa</a:t>
                      </a:r>
                      <a:endParaRPr lang="en-FI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FI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573712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40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6A803-7827-B004-0F9B-3FFDBE533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7896103-89B7-3251-9DC0-850C088377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BDD3A5-0C37-A5AD-4F83-4CCE8B581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96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28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4D2A3-59C4-07CB-F7E4-67527B7EF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yksen paikkamerkki 2">
            <a:extLst>
              <a:ext uri="{FF2B5EF4-FFF2-40B4-BE49-F238E27FC236}">
                <a16:creationId xmlns:a16="http://schemas.microsoft.com/office/drawing/2014/main" id="{0AAE75D3-39F2-FC91-D8E6-E8DED02F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7FB-BDEE-1645-8FBE-1804D6149937}" type="datetime1">
              <a:rPr lang="fi-FI" smtClean="0"/>
              <a:pPr/>
              <a:t>11.5.2025</a:t>
            </a:fld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EC883AC-2693-9A5C-FD31-005B1178CB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2216D9C-BA7D-8BA0-B47C-E7F8DD2A8903}"/>
              </a:ext>
            </a:extLst>
          </p:cNvPr>
          <p:cNvSpPr txBox="1">
            <a:spLocks/>
          </p:cNvSpPr>
          <p:nvPr/>
        </p:nvSpPr>
        <p:spPr>
          <a:xfrm>
            <a:off x="1835696" y="404664"/>
            <a:ext cx="7200800" cy="136815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Russia’s imperial materialities</a:t>
            </a:r>
          </a:p>
          <a:p>
            <a:pPr algn="ctr"/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Eurooppalainen strategia</a:t>
            </a:r>
          </a:p>
          <a:p>
            <a:pPr algn="ctr"/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i-FI" sz="3400" b="1" dirty="0">
                <a:latin typeface="Arial" panose="020B0604020202020204" pitchFamily="34" charset="0"/>
                <a:cs typeface="Arial" panose="020B0604020202020204" pitchFamily="34" charset="0"/>
              </a:rPr>
              <a:t>Energiamurros, demokratia ja turvallisuus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4BA3433-D3C9-7B15-AA62-7837D45A222D}"/>
              </a:ext>
            </a:extLst>
          </p:cNvPr>
          <p:cNvSpPr txBox="1">
            <a:spLocks noChangeArrowheads="1"/>
          </p:cNvSpPr>
          <p:nvPr/>
        </p:nvSpPr>
        <p:spPr>
          <a:xfrm>
            <a:off x="858442" y="1700808"/>
            <a:ext cx="8106046" cy="4393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5113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Kunnat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yritystoiminnan suora kytkös talouteen, kyky vastustaa virtojen suurvaltoja pieni (Venäjä, Kiina, USA…)</a:t>
            </a:r>
          </a:p>
          <a:p>
            <a:pPr>
              <a:buClr>
                <a:schemeClr val="tx1"/>
              </a:buClr>
            </a:pPr>
            <a:r>
              <a:rPr lang="fi-FI" sz="2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Maakunnat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energiamurroksen hallinta, maankäyttö</a:t>
            </a:r>
          </a:p>
          <a:p>
            <a:pPr>
              <a:buClr>
                <a:schemeClr val="tx1"/>
              </a:buClr>
            </a:pPr>
            <a:r>
              <a:rPr lang="fi-FI" sz="2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Suomi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alueellisesti oikeudenmukainen energiamurros (Itä-Suomi)</a:t>
            </a:r>
          </a:p>
          <a:p>
            <a:pPr>
              <a:buClr>
                <a:schemeClr val="tx1"/>
              </a:buClr>
            </a:pPr>
            <a:r>
              <a:rPr lang="fi-FI" sz="2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EU/NATO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geopoliittinen energiastrategia, strateginen autonomia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fi-FI" sz="2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Energiamurroksen tarina / strategia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kytkeä energiamurros, turvallisuus ja demokratia; fossiilipopulismin ja ilmastojarrutuksen torjuminen vahvistaa demokratiaa sekä lisää turvallisuutta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36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5F6B40-E53F-FE5A-3DCA-34962772E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" r="12022" b="-1"/>
          <a:stretch/>
        </p:blipFill>
        <p:spPr>
          <a:xfrm>
            <a:off x="2708" y="-27384"/>
            <a:ext cx="9141292" cy="6857990"/>
          </a:xfrm>
          <a:prstGeom prst="rect">
            <a:avLst/>
          </a:prstGeom>
        </p:spPr>
      </p:pic>
      <p:sp>
        <p:nvSpPr>
          <p:cNvPr id="7" name="Otsikko 1"/>
          <p:cNvSpPr txBox="1">
            <a:spLocks/>
          </p:cNvSpPr>
          <p:nvPr/>
        </p:nvSpPr>
        <p:spPr>
          <a:xfrm>
            <a:off x="2000250" y="2328334"/>
            <a:ext cx="5143500" cy="13678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4100" b="1" cap="all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400" b="1" cap="all" dirty="0">
                <a:solidFill>
                  <a:schemeClr val="bg1"/>
                </a:solidFill>
                <a:effectLst/>
              </a:rPr>
              <a:t>Kiitos!</a:t>
            </a:r>
            <a:endParaRPr lang="en-US" sz="5400" cap="all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>
          <a:xfrm>
            <a:off x="7422683" y="5410199"/>
            <a:ext cx="5783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9059335-AFD3-4DED-970B-1AD46A147785}" type="slidenum">
              <a:rPr lang="en-US" smtClean="0"/>
              <a:pPr defTabSz="914400"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4B5D6EB-EDE5-2745-8C0D-0FFB3FBAA410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1340768"/>
            <a:ext cx="7939608" cy="504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5113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endParaRPr lang="en-GB" sz="24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5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60848"/>
            <a:ext cx="8388423" cy="3529162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endParaRPr lang="fi-FI" altLang="fi-FI" sz="2700" dirty="0">
              <a:solidFill>
                <a:srgbClr val="2E2925"/>
              </a:solidFill>
              <a:latin typeface="Arial Narrow" charset="0"/>
              <a:ea typeface="ＭＳ Ｐゴシック" charset="-128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fi-FI" altLang="fi-FI" sz="27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charset="0"/>
                <a:ea typeface="ＭＳ Ｐゴシック" charset="-128"/>
              </a:rPr>
              <a:t>Eurooppaa vastassa kolme imperialistista suurvaltaa; hajota ja hallitse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fi-FI" altLang="fi-FI" sz="27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charset="0"/>
                <a:ea typeface="ＭＳ Ｐゴシック" charset="-128"/>
              </a:rPr>
              <a:t>Venäjän (ja Kiinan) sota ja USA:n kauppasota uuden maailmanjärjestyksen katalysaattorit; normeista diileihin 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fi-FI" altLang="fi-FI" sz="27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charset="0"/>
                <a:ea typeface="ＭＳ Ｐゴシック" charset="-128"/>
              </a:rPr>
              <a:t>Kauppa geopolitiikan ja </a:t>
            </a:r>
            <a:r>
              <a:rPr lang="fi-FI" altLang="fi-FI" sz="27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charset="0"/>
                <a:ea typeface="ＭＳ Ｐゴシック" charset="-128"/>
              </a:rPr>
              <a:t>geoekonomian</a:t>
            </a:r>
            <a:r>
              <a:rPr lang="fi-FI" altLang="fi-FI" sz="27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charset="0"/>
                <a:ea typeface="ＭＳ Ｐゴシック" charset="-128"/>
              </a:rPr>
              <a:t> välissä; pakottavaa, koukuttavaa, houkuttavaa</a:t>
            </a:r>
          </a:p>
          <a:p>
            <a:pPr lvl="1">
              <a:lnSpc>
                <a:spcPct val="120000"/>
              </a:lnSpc>
            </a:pPr>
            <a:endParaRPr lang="fi-FI" altLang="fi-FI" sz="2700" dirty="0">
              <a:solidFill>
                <a:srgbClr val="2E2925"/>
              </a:solidFill>
              <a:latin typeface="Arial Narrow" charset="0"/>
              <a:ea typeface="ＭＳ Ｐゴシック" charset="-128"/>
            </a:endParaRPr>
          </a:p>
          <a:p>
            <a:pPr lvl="1">
              <a:lnSpc>
                <a:spcPct val="120000"/>
              </a:lnSpc>
            </a:pPr>
            <a:endParaRPr lang="fi-FI" altLang="fi-FI" sz="2700" dirty="0">
              <a:solidFill>
                <a:srgbClr val="2E2925"/>
              </a:solidFill>
              <a:latin typeface="Arial Narrow" charset="0"/>
              <a:ea typeface="ＭＳ Ｐゴシック" charset="-128"/>
            </a:endParaRPr>
          </a:p>
          <a:p>
            <a:pPr lvl="1">
              <a:lnSpc>
                <a:spcPct val="120000"/>
              </a:lnSpc>
            </a:pPr>
            <a:endParaRPr lang="fi-FI" altLang="fi-FI" sz="2700" dirty="0">
              <a:solidFill>
                <a:srgbClr val="2E2925"/>
              </a:solidFill>
              <a:latin typeface="Arial Narrow" charset="0"/>
              <a:ea typeface="ＭＳ Ｐゴシック" charset="-128"/>
            </a:endParaRPr>
          </a:p>
          <a:p>
            <a:pPr eaLnBrk="1" hangingPunct="1">
              <a:lnSpc>
                <a:spcPct val="120000"/>
              </a:lnSpc>
            </a:pPr>
            <a:endParaRPr lang="fi-FI" altLang="fi-FI" sz="2900" dirty="0">
              <a:solidFill>
                <a:srgbClr val="2E2925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7EEA382-FE6D-F77D-C2CA-B06DBDA56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4217" y="556990"/>
            <a:ext cx="7164287" cy="639762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Clr>
                <a:schemeClr val="tx1"/>
              </a:buClr>
            </a:pPr>
            <a:r>
              <a:rPr lang="fi-FI" sz="3200" i="0" u="none" strike="noStrike" dirty="0">
                <a:latin typeface="+mn-lt"/>
              </a:rPr>
              <a:t>Materiaalivirrat osana Venäjän, </a:t>
            </a:r>
            <a:br>
              <a:rPr lang="fi-FI" sz="3200" i="0" u="none" strike="noStrike" dirty="0">
                <a:latin typeface="+mn-lt"/>
              </a:rPr>
            </a:br>
            <a:r>
              <a:rPr lang="fi-FI" sz="3200" i="0" u="none" strike="noStrike" dirty="0">
                <a:latin typeface="+mn-lt"/>
              </a:rPr>
              <a:t>Kiinan ja USA:n vaikuttamista</a:t>
            </a:r>
            <a:br>
              <a:rPr lang="fi-FI" altLang="fi-FI" sz="3600" dirty="0">
                <a:latin typeface="Arial Narrow" charset="0"/>
                <a:ea typeface="ＭＳ Ｐゴシック" charset="-128"/>
              </a:rPr>
            </a:br>
            <a:endParaRPr lang="fi-FI" sz="3200" i="0" u="none" strike="noStrike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57657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ykse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7FB-BDEE-1645-8FBE-1804D6149937}" type="datetime1">
              <a:rPr lang="fi-FI" smtClean="0"/>
              <a:pPr/>
              <a:t>11.5.2025</a:t>
            </a:fld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1763688" y="260648"/>
            <a:ext cx="7092788" cy="136815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Russia’s imperial materialities</a:t>
            </a:r>
          </a:p>
          <a:p>
            <a:pPr algn="ctr"/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Venäjän vipuvarret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4B5D6EB-EDE5-2745-8C0D-0FFB3FBAA410}"/>
              </a:ext>
            </a:extLst>
          </p:cNvPr>
          <p:cNvSpPr txBox="1">
            <a:spLocks noChangeArrowheads="1"/>
          </p:cNvSpPr>
          <p:nvPr/>
        </p:nvSpPr>
        <p:spPr>
          <a:xfrm>
            <a:off x="858442" y="1700808"/>
            <a:ext cx="8285558" cy="44650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5113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Fossiilinen energia, </a:t>
            </a:r>
            <a:r>
              <a:rPr lang="fi-FI" sz="2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merkittävä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öljy 10 % ja kaasu 20 %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Ydinvoima, </a:t>
            </a:r>
            <a:r>
              <a:rPr lang="fi-FI" sz="2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merkittävä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uraani 5 %, U rikastus 44 %, johtava ydinvoimarakentaja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RES materiaalit, alhainen: nikkeli 6%, alumiini 5%, kupari 4%, REM 1%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”Neljäs teollinen vallankumous”: erittäin alhainen (mutta palladium 45%)</a:t>
            </a:r>
            <a:endParaRPr lang="fi-FI" sz="24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7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ykse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7FB-BDEE-1645-8FBE-1804D6149937}" type="datetime1">
              <a:rPr lang="fi-FI" smtClean="0"/>
              <a:pPr/>
              <a:t>11.5.2025</a:t>
            </a:fld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4B5D6EB-EDE5-2745-8C0D-0FFB3FBAA410}"/>
              </a:ext>
            </a:extLst>
          </p:cNvPr>
          <p:cNvSpPr txBox="1">
            <a:spLocks noChangeArrowheads="1"/>
          </p:cNvSpPr>
          <p:nvPr/>
        </p:nvSpPr>
        <p:spPr>
          <a:xfrm>
            <a:off x="858442" y="2204864"/>
            <a:ext cx="7890022" cy="32403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5113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2400" b="1" dirty="0"/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Perinteinen koukuttava strategia: käyttänyt kaupan taloudellisia hyötyjä geopoliittiseen vaikuttamiseen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Uusi pakottava strategia: kaikki virrat pakottamisen ja sorron välineinä (pakottamisen onnistuessa paluu koukuttavaan)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41CE8EF-6272-3BDC-B333-FCE0BAAD5837}"/>
              </a:ext>
            </a:extLst>
          </p:cNvPr>
          <p:cNvSpPr txBox="1">
            <a:spLocks/>
          </p:cNvSpPr>
          <p:nvPr/>
        </p:nvSpPr>
        <p:spPr>
          <a:xfrm>
            <a:off x="1547664" y="332656"/>
            <a:ext cx="7668852" cy="136815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Russia’s imperial </a:t>
            </a:r>
            <a:r>
              <a:rPr lang="en-GB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materialities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Venäjä virtojen suurvaltana:</a:t>
            </a:r>
          </a:p>
          <a:p>
            <a:pPr algn="ctr"/>
            <a:r>
              <a:rPr lang="fi-FI" sz="3000" b="1" dirty="0">
                <a:cs typeface="Arial" panose="020B0604020202020204" pitchFamily="34" charset="0"/>
              </a:rPr>
              <a:t>Koukuttavasta pakottavaan</a:t>
            </a:r>
          </a:p>
        </p:txBody>
      </p:sp>
    </p:spTree>
    <p:extLst>
      <p:ext uri="{BB962C8B-B14F-4D97-AF65-F5344CB8AC3E}">
        <p14:creationId xmlns:p14="http://schemas.microsoft.com/office/powerpoint/2010/main" val="109609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ykse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7FB-BDEE-1645-8FBE-1804D6149937}" type="datetime1">
              <a:rPr lang="fi-FI" smtClean="0"/>
              <a:pPr/>
              <a:t>11.5.2025</a:t>
            </a:fld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4B5D6EB-EDE5-2745-8C0D-0FFB3FBAA410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2060848"/>
            <a:ext cx="8388424" cy="4032448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265113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fi-FI" sz="2400" noProof="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Energia</a:t>
            </a:r>
            <a:r>
              <a:rPr lang="fi-FI" sz="2400" noProof="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pehmeästä kovaan aseeseen – ja takaisin pehmeään</a:t>
            </a:r>
          </a:p>
          <a:p>
            <a:pPr>
              <a:buClr>
                <a:schemeClr val="tx1"/>
              </a:buClr>
            </a:pPr>
            <a:r>
              <a:rPr lang="fi-FI" sz="2400" noProof="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Kuljetusreitit</a:t>
            </a:r>
            <a:r>
              <a:rPr lang="fi-FI" sz="2400" noProof="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ilmailu ja Koillisväylä</a:t>
            </a:r>
          </a:p>
          <a:p>
            <a:pPr>
              <a:buClr>
                <a:schemeClr val="tx1"/>
              </a:buClr>
            </a:pPr>
            <a:r>
              <a:rPr lang="fi-FI" sz="2400" noProof="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Metallit</a:t>
            </a:r>
            <a:r>
              <a:rPr lang="fi-FI" sz="2400" noProof="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teräs, kevytmetallit (alumiini) &amp; strategiset (nikkeli ja litium)</a:t>
            </a:r>
          </a:p>
          <a:p>
            <a:pPr>
              <a:buClr>
                <a:schemeClr val="tx1"/>
              </a:buClr>
            </a:pPr>
            <a:r>
              <a:rPr lang="fi-FI" sz="2400" noProof="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Vilja</a:t>
            </a:r>
            <a:r>
              <a:rPr lang="fi-FI" sz="2400" noProof="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"nälkäpeli", Ukrainan viljan tuhoaminen ja Mustanmeren saarto</a:t>
            </a:r>
          </a:p>
          <a:p>
            <a:pPr>
              <a:buClr>
                <a:schemeClr val="tx1"/>
              </a:buClr>
            </a:pPr>
            <a:r>
              <a:rPr lang="fi-FI" sz="2400" noProof="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Ympäristö</a:t>
            </a:r>
            <a:r>
              <a:rPr lang="fi-FI" sz="2400" noProof="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kiristäminen ja pelon lietsonta ekomurhan ja –riskien kautta</a:t>
            </a:r>
          </a:p>
          <a:p>
            <a:pPr>
              <a:buClr>
                <a:schemeClr val="tx1"/>
              </a:buClr>
            </a:pPr>
            <a:r>
              <a:rPr lang="fi-FI" sz="2400" noProof="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Ihmiset</a:t>
            </a:r>
            <a:r>
              <a:rPr lang="fi-FI" sz="2400" noProof="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Syyrian pakolaiset 2015 -&gt; teroitettu työkalu Puolassa 2021, Suomessa 2023  </a:t>
            </a:r>
          </a:p>
          <a:p>
            <a:pPr>
              <a:buClr>
                <a:schemeClr val="tx1"/>
              </a:buClr>
            </a:pPr>
            <a:r>
              <a:rPr lang="fi-FI" sz="2400" noProof="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Kyber</a:t>
            </a:r>
            <a:r>
              <a:rPr lang="fi-FI" sz="2400" noProof="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"suvereeni internet" ja kyberhyökkäykset, infosota</a:t>
            </a:r>
          </a:p>
          <a:p>
            <a:pPr>
              <a:buClr>
                <a:schemeClr val="tx1"/>
              </a:buClr>
            </a:pPr>
            <a:r>
              <a:rPr lang="fi-FI" sz="2400" noProof="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Kriittinen infrastruktuuri</a:t>
            </a:r>
            <a:r>
              <a:rPr lang="fi-FI" sz="2400" noProof="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läntisen infran </a:t>
            </a:r>
            <a:r>
              <a:rPr lang="fi-FI" sz="2400" noProof="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maalittaminen</a:t>
            </a:r>
            <a:r>
              <a:rPr lang="fi-FI" sz="2400" noProof="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ja häirintä</a:t>
            </a:r>
          </a:p>
          <a:p>
            <a:pPr>
              <a:buClr>
                <a:schemeClr val="tx1"/>
              </a:buClr>
            </a:pPr>
            <a:r>
              <a:rPr lang="fi-FI" sz="2400" noProof="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Raha</a:t>
            </a:r>
            <a:r>
              <a:rPr lang="fi-FI" sz="2400" noProof="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äärioikeiston/-vasemmiston rahoittaminen lännessä</a:t>
            </a: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Väkivalta</a:t>
            </a:r>
            <a:r>
              <a:rPr lang="fi-FI" sz="2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s</a:t>
            </a:r>
            <a:r>
              <a:rPr lang="fi-FI" sz="2400" noProof="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alamurhat ja sabotaasi Euroopassa</a:t>
            </a:r>
            <a:endParaRPr lang="fi-FI" sz="2400" b="1" noProof="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charset="0"/>
              <a:cs typeface="Times New Roman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3DEDD79-4A48-9AE0-90D7-A9C9789EE099}"/>
              </a:ext>
            </a:extLst>
          </p:cNvPr>
          <p:cNvSpPr txBox="1">
            <a:spLocks/>
          </p:cNvSpPr>
          <p:nvPr/>
        </p:nvSpPr>
        <p:spPr>
          <a:xfrm>
            <a:off x="1547664" y="332656"/>
            <a:ext cx="7668852" cy="136815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Russia’s imperial </a:t>
            </a:r>
            <a:r>
              <a:rPr lang="en-GB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materialities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Venäjä virtojen suurvaltana:</a:t>
            </a:r>
          </a:p>
          <a:p>
            <a:pPr algn="ctr"/>
            <a:r>
              <a:rPr lang="fi-FI" sz="3000" b="1" dirty="0">
                <a:cs typeface="Arial" panose="020B0604020202020204" pitchFamily="34" charset="0"/>
              </a:rPr>
              <a:t>Koukuttavasta pakottavaan</a:t>
            </a:r>
          </a:p>
        </p:txBody>
      </p:sp>
    </p:spTree>
    <p:extLst>
      <p:ext uri="{BB962C8B-B14F-4D97-AF65-F5344CB8AC3E}">
        <p14:creationId xmlns:p14="http://schemas.microsoft.com/office/powerpoint/2010/main" val="211905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4C936-D0EB-096A-F475-7EEC6C3EF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yksen paikkamerkki 2">
            <a:extLst>
              <a:ext uri="{FF2B5EF4-FFF2-40B4-BE49-F238E27FC236}">
                <a16:creationId xmlns:a16="http://schemas.microsoft.com/office/drawing/2014/main" id="{F6EB2BAA-D8DF-7BC9-02E5-772118BFC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7FB-BDEE-1645-8FBE-1804D6149937}" type="datetime1">
              <a:rPr lang="fi-FI" smtClean="0"/>
              <a:pPr/>
              <a:t>11.5.2025</a:t>
            </a:fld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0E35F5-B453-F342-6449-26A9EE9427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CC3CFC47-666B-2AA2-14AB-F479E3207122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7092788" cy="136815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Russia’s imperial materialities</a:t>
            </a:r>
          </a:p>
          <a:p>
            <a:pPr algn="ctr"/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Kiinan vipuvarret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FC40F05-CD87-5D8C-54B5-B9777C45F272}"/>
              </a:ext>
            </a:extLst>
          </p:cNvPr>
          <p:cNvSpPr txBox="1">
            <a:spLocks noChangeArrowheads="1"/>
          </p:cNvSpPr>
          <p:nvPr/>
        </p:nvSpPr>
        <p:spPr>
          <a:xfrm>
            <a:off x="858442" y="1700808"/>
            <a:ext cx="8285558" cy="4465041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265113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Fossiilienergia: alhainen 5%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Ydinvoima, alhainen: U 5%, johtava uuden ydinvoimatuotannon kapasiteetissa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RES materiaalit, </a:t>
            </a:r>
            <a:r>
              <a:rPr lang="fi-FI" sz="2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hallitseva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alumiini 57%, litium 60%, grafiitti 65%, REM 80%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Uusiutuvien teknologiat, </a:t>
            </a:r>
            <a:r>
              <a:rPr lang="fi-FI" sz="2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hallitseva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aurinko 90%, akut 80%, tuuli 60%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”Neljäs teollinen vallankumous”, </a:t>
            </a:r>
            <a:r>
              <a:rPr lang="fi-FI" sz="2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merkittävä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(RES, robotiikka, IT)</a:t>
            </a:r>
            <a:endParaRPr lang="fi-FI" sz="24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166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A6CFF-7D1C-B23F-FAF3-32695086C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yksen paikkamerkki 2">
            <a:extLst>
              <a:ext uri="{FF2B5EF4-FFF2-40B4-BE49-F238E27FC236}">
                <a16:creationId xmlns:a16="http://schemas.microsoft.com/office/drawing/2014/main" id="{7F86B02B-8F5A-9A84-2CCD-E89554CA7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7FB-BDEE-1645-8FBE-1804D6149937}" type="datetime1">
              <a:rPr lang="fi-FI" smtClean="0"/>
              <a:pPr/>
              <a:t>11.5.2025</a:t>
            </a:fld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17ABE5-EF31-3758-C426-A40D16A81D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F5E545E5-5079-C8E3-43B9-BEBC4FF4557F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7092788" cy="136815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Russia’s imperial materialities</a:t>
            </a:r>
          </a:p>
          <a:p>
            <a:pPr algn="ctr"/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Kiina virtojen suurvaltana:</a:t>
            </a:r>
          </a:p>
          <a:p>
            <a:pPr algn="ctr"/>
            <a:r>
              <a:rPr lang="fi-FI" sz="3000" b="1" dirty="0">
                <a:latin typeface="Arial" panose="020B0604020202020204" pitchFamily="34" charset="0"/>
                <a:cs typeface="Arial" panose="020B0604020202020204" pitchFamily="34" charset="0"/>
              </a:rPr>
              <a:t>Houkuttavasta koukuttavaan 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A238EA0-3DB0-801D-9EB8-8A814BC6D054}"/>
              </a:ext>
            </a:extLst>
          </p:cNvPr>
          <p:cNvSpPr txBox="1">
            <a:spLocks noChangeArrowheads="1"/>
          </p:cNvSpPr>
          <p:nvPr/>
        </p:nvSpPr>
        <p:spPr>
          <a:xfrm>
            <a:off x="858442" y="2204864"/>
            <a:ext cx="7890022" cy="32403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5113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2400" b="1" dirty="0"/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Perinteinen houkuttava &amp; koukuttava strategia: sitouttanut kumppanit molempia hyödyttävällä kaupalla, mutta hallinnut infraa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Uusi koukuttava &amp; pakottava strategia: käyttää kaupan taloudellisia hyötyjä geopoliittiseen vaikuttamiseen ja rankaisee ”niskuroijia”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7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4531A-7BF7-5B60-5454-25540050E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yksen paikkamerkki 2">
            <a:extLst>
              <a:ext uri="{FF2B5EF4-FFF2-40B4-BE49-F238E27FC236}">
                <a16:creationId xmlns:a16="http://schemas.microsoft.com/office/drawing/2014/main" id="{CC23F365-F8B9-7827-1E41-A021CFA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7FB-BDEE-1645-8FBE-1804D6149937}" type="datetime1">
              <a:rPr lang="fi-FI" smtClean="0"/>
              <a:pPr/>
              <a:t>11.5.2025</a:t>
            </a:fld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65960E2-841E-C2D2-E445-E3C25158AF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256E7F04-3D24-913E-1D30-C7D83EA3A7E7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7092788" cy="136815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Russia’s imperial materialities</a:t>
            </a:r>
          </a:p>
          <a:p>
            <a:pPr algn="ctr"/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USA:n vipuvarret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83B3719-D17E-B035-F2AB-5C2D27D17409}"/>
              </a:ext>
            </a:extLst>
          </p:cNvPr>
          <p:cNvSpPr txBox="1">
            <a:spLocks noChangeArrowheads="1"/>
          </p:cNvSpPr>
          <p:nvPr/>
        </p:nvSpPr>
        <p:spPr>
          <a:xfrm>
            <a:off x="858442" y="1772816"/>
            <a:ext cx="8106046" cy="4465041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65113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Fossiilinen energia, </a:t>
            </a:r>
            <a:r>
              <a:rPr lang="fi-FI" sz="2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merkittävä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öljy 20% ja kaasu 25% (LNG)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Ydinvoima, alhainen: U 2 %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RES materiaalit, matala: grafiitti 10%, REM 11%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Uusiutuvat teknologiat, matala: aurinko &lt;10 %, tuuli 20 %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”Neljäs teollinen vallankumous”, </a:t>
            </a:r>
            <a:r>
              <a:rPr lang="fi-FI" sz="2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keskeinen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(IT, tekoäly, puolijohteet)</a:t>
            </a:r>
            <a:endParaRPr lang="fi-FI" sz="24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39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32E6C-81AC-7168-6F8E-00535FB39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yksen paikkamerkki 2">
            <a:extLst>
              <a:ext uri="{FF2B5EF4-FFF2-40B4-BE49-F238E27FC236}">
                <a16:creationId xmlns:a16="http://schemas.microsoft.com/office/drawing/2014/main" id="{F17EC6D4-638C-23BC-0C55-D7870D0E9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7FB-BDEE-1645-8FBE-1804D6149937}" type="datetime1">
              <a:rPr lang="fi-FI" smtClean="0"/>
              <a:pPr/>
              <a:t>11.5.2025</a:t>
            </a:fld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62EDAB9-01EA-48CC-BD08-D93287D1D8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885F8CA-C5F3-F617-1CBF-811B8787B11F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7092788" cy="136815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Russia’s imperial materialities</a:t>
            </a:r>
          </a:p>
          <a:p>
            <a:pPr algn="ctr"/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USA virtojen suurvaltana</a:t>
            </a:r>
          </a:p>
          <a:p>
            <a:pPr algn="ctr"/>
            <a:r>
              <a:rPr lang="fi-FI" sz="3000" b="1" dirty="0">
                <a:latin typeface="Arial" panose="020B0604020202020204" pitchFamily="34" charset="0"/>
                <a:cs typeface="Arial" panose="020B0604020202020204" pitchFamily="34" charset="0"/>
              </a:rPr>
              <a:t>Houkuttavasta pakottavaan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CF4A3D-B0DB-517F-F10E-57DE763E4B6A}"/>
              </a:ext>
            </a:extLst>
          </p:cNvPr>
          <p:cNvSpPr txBox="1">
            <a:spLocks noChangeArrowheads="1"/>
          </p:cNvSpPr>
          <p:nvPr/>
        </p:nvSpPr>
        <p:spPr>
          <a:xfrm>
            <a:off x="858442" y="2204864"/>
            <a:ext cx="8106046" cy="30963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5113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Perinteinen houkuttava strategia: sitouttanut kumppanit molempia hyödyttävällä kaupalla; globalisaatio &amp; vapaakauppa USA:n etu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Uusi pakottava strategia: kauppa keino luoda samanmielisten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illiberaali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koalitio pakottavan kautta (tullit, diilit) (?)</a:t>
            </a:r>
          </a:p>
          <a:p>
            <a:pPr marL="0" indent="0">
              <a:buClr>
                <a:schemeClr val="tx1"/>
              </a:buClr>
              <a:buNone/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391112"/>
      </p:ext>
    </p:extLst>
  </p:cSld>
  <p:clrMapOvr>
    <a:masterClrMapping/>
  </p:clrMapOvr>
</p:sld>
</file>

<file path=ppt/theme/theme1.xml><?xml version="1.0" encoding="utf-8"?>
<a:theme xmlns:a="http://schemas.openxmlformats.org/drawingml/2006/main" name="HY__DB01_HY______________RGB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18632</TotalTime>
  <Words>792</Words>
  <Application>Microsoft Macintosh PowerPoint</Application>
  <PresentationFormat>On-screen Show (4:3)</PresentationFormat>
  <Paragraphs>154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Narrow</vt:lpstr>
      <vt:lpstr>Calibri</vt:lpstr>
      <vt:lpstr>HY__DB01_HY______________RGB</vt:lpstr>
      <vt:lpstr>Energia ja geopolitiikka Eurooppa kolmen energiasuurvallan puristuksissa</vt:lpstr>
      <vt:lpstr>Materiaalivirrat osana Venäjän,  Kiinan ja USA:n vaikuttamista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Taivas</Manager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subject>Konserni</dc:subject>
  <dc:creator> </dc:creator>
  <cp:lastModifiedBy>Tynkkynen, Veli-Pekka</cp:lastModifiedBy>
  <cp:revision>814</cp:revision>
  <dcterms:created xsi:type="dcterms:W3CDTF">2012-05-08T10:50:44Z</dcterms:created>
  <dcterms:modified xsi:type="dcterms:W3CDTF">2025-05-11T10:12:46Z</dcterms:modified>
</cp:coreProperties>
</file>