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98" r:id="rId2"/>
    <p:sldId id="477" r:id="rId3"/>
    <p:sldId id="506" r:id="rId4"/>
    <p:sldId id="516" r:id="rId5"/>
    <p:sldId id="517" r:id="rId6"/>
    <p:sldId id="514" r:id="rId7"/>
    <p:sldId id="515" r:id="rId8"/>
  </p:sldIdLst>
  <p:sldSz cx="9144000" cy="6858000" type="screen4x3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22" autoAdjust="0"/>
  </p:normalViewPr>
  <p:slideViewPr>
    <p:cSldViewPr showGuides="1">
      <p:cViewPr varScale="1">
        <p:scale>
          <a:sx n="78" d="100"/>
          <a:sy n="78" d="100"/>
        </p:scale>
        <p:origin x="1531" y="62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096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>
              <a:defRPr sz="1300"/>
            </a:lvl1pPr>
          </a:lstStyle>
          <a:p>
            <a:endParaRPr lang="en-GB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>
              <a:defRPr sz="1300"/>
            </a:lvl1pPr>
          </a:lstStyle>
          <a:p>
            <a:fld id="{F97E8633-DD50-467C-B21A-E1CECDED6BB2}" type="datetimeFigureOut">
              <a:rPr lang="fi-FI" sz="900" smtClean="0"/>
              <a:pPr/>
              <a:t>10.4.2025</a:t>
            </a:fld>
            <a:endParaRPr lang="en-GB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>
              <a:defRPr sz="1300"/>
            </a:lvl1pPr>
          </a:lstStyle>
          <a:p>
            <a:endParaRPr lang="en-GB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>
              <a:defRPr sz="1300"/>
            </a:lvl1pPr>
          </a:lstStyle>
          <a:p>
            <a:fld id="{524410BF-6C8B-4E87-A502-35A1C9E26017}" type="slidenum">
              <a:rPr lang="en-GB" sz="900" smtClean="0"/>
              <a:pPr/>
              <a:t>‹#›</a:t>
            </a:fld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81928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>
              <a:defRPr sz="900"/>
            </a:lvl1pPr>
          </a:lstStyle>
          <a:p>
            <a:fld id="{0B85FA14-6BD0-4B51-94D4-05F5A75E4036}" type="datetimeFigureOut">
              <a:rPr lang="fi-FI" smtClean="0"/>
              <a:pPr/>
              <a:t>10.4.2025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8" rIns="99056" bIns="4952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9056" tIns="49528" rIns="99056" bIns="495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>
              <a:defRPr sz="900"/>
            </a:lvl1pPr>
          </a:lstStyle>
          <a:p>
            <a:fld id="{DFD68452-3929-4FD8-B15C-CAEB56E3F3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922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C844A9C4-3CDA-8A46-B84A-0E620A1A518D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2" name="TextBox 51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7C483-5FE1-4593-8B9F-6860B949C3E9}" type="slidenum">
              <a:rPr lang="en-GB"/>
              <a:pPr>
                <a:defRPr/>
              </a:pPr>
              <a:t>‹#›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671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07951" y="115888"/>
            <a:ext cx="2161402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D82F969F-DE6C-2B40-A970-42E3D6B9E3AE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13" name="Picture 12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593A-DF66-E042-B775-67374F3291F5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79612" y="928669"/>
            <a:ext cx="6840538" cy="771543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B6EF-3D67-8642-8E07-E487E5A75A70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1989138"/>
            <a:ext cx="6840538" cy="51116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D7ACD-140B-2E4E-B29C-09C8E6469DEA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79613" y="2492375"/>
            <a:ext cx="6840537" cy="3529013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77CD-06B1-2B48-86D4-5BA8C6869B97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6"/>
            <a:ext cx="3348038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72113" y="1989138"/>
            <a:ext cx="3348037" cy="403225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845-24FB-FD48-8CDB-9CF2A7D4FCBD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4221162"/>
            <a:ext cx="6840537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979613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7084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435600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64388" y="1989138"/>
            <a:ext cx="1584325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979613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708400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435600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64388" y="2492375"/>
            <a:ext cx="1584325" cy="1584325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72E8-5B1B-5B42-B50C-1A944AFEC523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Sari Autio-Sarasmo/Centre of Excellence</a:t>
            </a:r>
            <a:endParaRPr lang="en-GB"/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pic>
        <p:nvPicPr>
          <p:cNvPr id="10" name="Picture 9" descr="FSE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16841E64-C479-3B48-8F09-AB13E26F6D74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/>
              <a:t>Sari </a:t>
            </a:r>
            <a:r>
              <a:rPr lang="fi-FI" err="1"/>
              <a:t>Autio-Sarasmo/Centre</a:t>
            </a:r>
            <a:r>
              <a:rPr lang="fi-FI"/>
              <a:t> of </a:t>
            </a:r>
            <a:r>
              <a:rPr lang="fi-FI" err="1"/>
              <a:t>Excellence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07950" y="115888"/>
            <a:ext cx="1782228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1979614" y="1773238"/>
            <a:ext cx="684053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/>
          </a:p>
        </p:txBody>
      </p:sp>
      <p:pic>
        <p:nvPicPr>
          <p:cNvPr id="17" name="Picture 16" descr="FSE_RGB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23595" y="6203674"/>
            <a:ext cx="1454813" cy="3739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4" r:id="rId5"/>
    <p:sldLayoutId id="2147483660" r:id="rId6"/>
    <p:sldLayoutId id="2147483661" r:id="rId7"/>
    <p:sldLayoutId id="2147483662" r:id="rId8"/>
    <p:sldLayoutId id="2147483655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10.4.2025</a:t>
            </a:fld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395536" y="2924944"/>
            <a:ext cx="8448232" cy="17281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b="0" i="0" u="none" strike="noStrike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Alaotsikko 2"/>
          <p:cNvSpPr txBox="1">
            <a:spLocks/>
          </p:cNvSpPr>
          <p:nvPr/>
        </p:nvSpPr>
        <p:spPr>
          <a:xfrm>
            <a:off x="516256" y="4869160"/>
            <a:ext cx="6984702" cy="1008112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fi-FI" sz="2000" b="1" i="1" dirty="0">
              <a:latin typeface="Arial Narrow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fi-FI" sz="3200" b="1" i="1" dirty="0">
                <a:latin typeface="Arial Narrow" pitchFamily="34" charset="0"/>
                <a:cs typeface="Times New Roman" pitchFamily="18" charset="0"/>
              </a:rPr>
              <a:t>Veli-Pekka Tynkkynen</a:t>
            </a:r>
          </a:p>
          <a:p>
            <a:pPr marL="0" indent="0">
              <a:buNone/>
              <a:defRPr/>
            </a:pPr>
            <a:r>
              <a:rPr lang="fi-FI" sz="3200" b="1" i="1" dirty="0" err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University</a:t>
            </a:r>
            <a:r>
              <a:rPr lang="fi-FI" sz="3200" b="1" i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of Helsinki</a:t>
            </a:r>
            <a:endParaRPr lang="en-GB" sz="320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2703E67-9613-AADD-6D51-FEC952051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128" y="2605062"/>
            <a:ext cx="7308304" cy="63976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</a:pPr>
            <a:r>
              <a:rPr lang="fi-FI" altLang="fi-FI" sz="32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Finland's</a:t>
            </a:r>
            <a:r>
              <a:rPr lang="fi-FI" altLang="fi-FI" sz="32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fi-FI" altLang="fi-FI" sz="32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geopolitical</a:t>
            </a:r>
            <a:r>
              <a:rPr lang="fi-FI" altLang="fi-FI" sz="32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fi-FI" altLang="fi-FI" sz="32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context</a:t>
            </a:r>
            <a:r>
              <a:rPr lang="fi-FI" altLang="fi-FI" sz="32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fi-FI" altLang="fi-FI" sz="32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geoeconomics</a:t>
            </a:r>
            <a:r>
              <a:rPr lang="fi-FI" altLang="fi-FI" sz="32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and </a:t>
            </a:r>
            <a:r>
              <a:rPr lang="fi-FI" altLang="fi-FI" sz="32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innovation</a:t>
            </a:r>
            <a:r>
              <a:rPr lang="fi-FI" altLang="fi-FI" sz="32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fi-FI" altLang="fi-FI" sz="3200" b="1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policy</a:t>
            </a:r>
            <a:endParaRPr lang="fi-FI" altLang="fi-FI" sz="3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5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8388423" cy="35291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endParaRPr lang="en-GB" sz="2400" b="0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(a) How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are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commodity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chains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and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material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flows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used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as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part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of US,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Chinese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and Russian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geopolitical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sz="2400" b="1" i="0" u="none" strike="noStrike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influence</a:t>
            </a:r>
            <a:r>
              <a:rPr lang="fi-FI" sz="2400" b="1" i="0" u="none" strike="noStrike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?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(b) In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which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direction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is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the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political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center of Europe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moving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(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liberal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democracy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-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populist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autocracy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, "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hawks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" - "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doves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", etc.)?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(c)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What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strategies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for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material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flows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and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commodity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chains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would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Europe's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various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political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coalitions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promote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and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how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do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these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strategies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anticipate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American,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Chinese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and Russian </a:t>
            </a:r>
            <a:r>
              <a:rPr lang="fi-FI" b="0" i="0" u="none" strike="noStrike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strategies</a:t>
            </a:r>
            <a:r>
              <a:rPr lang="fi-FI" b="0" i="0" u="none" strike="noStrike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?</a:t>
            </a:r>
            <a:endParaRPr lang="fi-FI" altLang="fi-FI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lvl="1">
              <a:lnSpc>
                <a:spcPct val="120000"/>
              </a:lnSpc>
            </a:pPr>
            <a:endParaRPr lang="fi-FI" altLang="fi-FI" sz="27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  <a:p>
            <a:pPr eaLnBrk="1" hangingPunct="1">
              <a:lnSpc>
                <a:spcPct val="120000"/>
              </a:lnSpc>
            </a:pPr>
            <a:endParaRPr lang="fi-FI" altLang="fi-FI" sz="2900" dirty="0">
              <a:solidFill>
                <a:srgbClr val="2E2925"/>
              </a:solidFill>
              <a:latin typeface="Arial Narrow" charset="0"/>
              <a:ea typeface="ＭＳ Ｐゴシック" charset="-12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7EEA382-FE6D-F77D-C2CA-B06DBDA56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201" y="268958"/>
            <a:ext cx="7164287" cy="63976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fi-FI" sz="3200" b="0" dirty="0" err="1">
                <a:latin typeface="+mn-lt"/>
              </a:rPr>
              <a:t>G</a:t>
            </a:r>
            <a:r>
              <a:rPr lang="fi-FI" sz="3200" b="0" i="0" u="none" strike="noStrike" dirty="0" err="1">
                <a:latin typeface="+mn-lt"/>
              </a:rPr>
              <a:t>eopolitical</a:t>
            </a:r>
            <a:r>
              <a:rPr lang="fi-FI" sz="3200" b="0" i="0" u="none" strike="noStrike" dirty="0">
                <a:latin typeface="+mn-lt"/>
              </a:rPr>
              <a:t>/</a:t>
            </a:r>
            <a:r>
              <a:rPr lang="fi-FI" sz="3200" b="0" i="0" u="none" strike="noStrike" dirty="0" err="1">
                <a:latin typeface="+mn-lt"/>
              </a:rPr>
              <a:t>economic</a:t>
            </a:r>
            <a:r>
              <a:rPr lang="fi-FI" sz="3200" b="0" i="0" u="none" strike="noStrike" dirty="0">
                <a:latin typeface="+mn-lt"/>
              </a:rPr>
              <a:t> </a:t>
            </a:r>
            <a:r>
              <a:rPr lang="fi-FI" sz="3200" b="0" i="0" u="none" strike="noStrike" dirty="0" err="1">
                <a:latin typeface="+mn-lt"/>
              </a:rPr>
              <a:t>strategies</a:t>
            </a:r>
            <a:r>
              <a:rPr lang="fi-FI" sz="3200" b="0" i="0" u="none" strike="noStrike" dirty="0">
                <a:latin typeface="+mn-lt"/>
              </a:rPr>
              <a:t> of </a:t>
            </a:r>
            <a:r>
              <a:rPr lang="fi-FI" sz="3200" b="0" i="0" u="none" strike="noStrike" dirty="0" err="1">
                <a:latin typeface="+mn-lt"/>
              </a:rPr>
              <a:t>the</a:t>
            </a:r>
            <a:r>
              <a:rPr lang="fi-FI" sz="3200" b="0" i="0" u="none" strike="noStrike" dirty="0">
                <a:latin typeface="+mn-lt"/>
              </a:rPr>
              <a:t> </a:t>
            </a:r>
            <a:r>
              <a:rPr lang="fi-FI" sz="3200" b="0" dirty="0">
                <a:latin typeface="+mn-lt"/>
              </a:rPr>
              <a:t>G</a:t>
            </a:r>
            <a:r>
              <a:rPr lang="fi-FI" sz="3200" b="0" i="0" u="none" strike="noStrike" dirty="0">
                <a:latin typeface="+mn-lt"/>
              </a:rPr>
              <a:t>reat </a:t>
            </a:r>
            <a:r>
              <a:rPr lang="fi-FI" sz="3200" b="0" dirty="0" err="1">
                <a:latin typeface="+mn-lt"/>
              </a:rPr>
              <a:t>P</a:t>
            </a:r>
            <a:r>
              <a:rPr lang="fi-FI" sz="3200" b="0" i="0" u="none" strike="noStrike" dirty="0" err="1">
                <a:latin typeface="+mn-lt"/>
              </a:rPr>
              <a:t>owers</a:t>
            </a:r>
            <a:r>
              <a:rPr lang="fi-FI" sz="3200" b="0" i="0" u="none" strike="noStrike" dirty="0">
                <a:latin typeface="+mn-lt"/>
              </a:rPr>
              <a:t> &amp; </a:t>
            </a:r>
            <a:r>
              <a:rPr lang="fi-FI" sz="3200" b="0" i="0" u="none" strike="noStrike" dirty="0" err="1">
                <a:latin typeface="+mn-lt"/>
              </a:rPr>
              <a:t>the</a:t>
            </a:r>
            <a:r>
              <a:rPr lang="fi-FI" sz="3200" b="0" i="0" u="none" strike="noStrike" dirty="0">
                <a:latin typeface="+mn-lt"/>
              </a:rPr>
              <a:t> EU / Finland</a:t>
            </a:r>
          </a:p>
        </p:txBody>
      </p:sp>
    </p:spTree>
    <p:extLst>
      <p:ext uri="{BB962C8B-B14F-4D97-AF65-F5344CB8AC3E}">
        <p14:creationId xmlns:p14="http://schemas.microsoft.com/office/powerpoint/2010/main" val="6122753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844279"/>
            <a:ext cx="8106046" cy="44650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energy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high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oil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and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gas</a:t>
            </a: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Nuclear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central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U 5%, U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enrichment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44 %,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global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leader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in NPP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materials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low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nickel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6%,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aluminum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5%,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copper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4%, REM 1%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Fourth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Industrial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Revolution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very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low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but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palladium 45%)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4C936-D0EB-096A-F475-7EEC6C3EF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F6EB2BAA-D8DF-7BC9-02E5-772118BF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0E35F5-B453-F342-6449-26A9EE942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C3CFC47-666B-2AA2-14AB-F479E3207122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China?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C40F05-CD87-5D8C-54B5-B9777C45F272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00808"/>
            <a:ext cx="8285558" cy="4465041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energy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very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low</a:t>
            </a: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Nuclear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low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U 5%,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global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leader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in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new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NPP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capacity</a:t>
            </a: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materials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dominant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alum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57%,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lith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60%,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graphite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65%, REM 80%  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technologies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dominant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solar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90%,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batteries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80%,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wind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60% 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Fourth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Industrial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Revolution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”, </a:t>
            </a:r>
            <a:r>
              <a:rPr lang="fi-FI" sz="2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central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(RES,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robotics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IT)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6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4531A-7BF7-5B60-5454-25540050E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yksen paikkamerkki 2">
            <a:extLst>
              <a:ext uri="{FF2B5EF4-FFF2-40B4-BE49-F238E27FC236}">
                <a16:creationId xmlns:a16="http://schemas.microsoft.com/office/drawing/2014/main" id="{CC23F365-F8B9-7827-1E41-A021CFA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7FB-BDEE-1645-8FBE-1804D6149937}" type="datetime1">
              <a:rPr lang="fi-FI" smtClean="0"/>
              <a:pPr/>
              <a:t>10.4.2025</a:t>
            </a:fld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5960E2-841E-C2D2-E445-E3C25158A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56E7F04-3D24-913E-1D30-C7D83EA3A7E7}"/>
              </a:ext>
            </a:extLst>
          </p:cNvPr>
          <p:cNvSpPr txBox="1">
            <a:spLocks/>
          </p:cNvSpPr>
          <p:nvPr/>
        </p:nvSpPr>
        <p:spPr>
          <a:xfrm>
            <a:off x="1763688" y="260648"/>
            <a:ext cx="7092788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Russia’s imperial materialities</a:t>
            </a:r>
          </a:p>
          <a:p>
            <a:pPr algn="ctr"/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 US?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3B3719-D17E-B035-F2AB-5C2D27D17409}"/>
              </a:ext>
            </a:extLst>
          </p:cNvPr>
          <p:cNvSpPr txBox="1">
            <a:spLocks noChangeArrowheads="1"/>
          </p:cNvSpPr>
          <p:nvPr/>
        </p:nvSpPr>
        <p:spPr>
          <a:xfrm>
            <a:off x="858442" y="1772816"/>
            <a:ext cx="8106046" cy="446504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Fossil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energy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high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oil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and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gas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(LNG)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Nuclear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low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U 2%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materials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low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graphite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10%, REM 11%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RES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technologies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low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solar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&lt;10%,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wind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20% </a:t>
            </a:r>
          </a:p>
          <a:p>
            <a:pPr>
              <a:buClr>
                <a:schemeClr val="tx1"/>
              </a:buClr>
            </a:pPr>
            <a:endParaRPr lang="fi-FI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Fourth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Industrial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Revolution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”, </a:t>
            </a:r>
            <a:r>
              <a:rPr lang="fi-FI" sz="2400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central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(IT, AI,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semiconductors</a:t>
            </a:r>
            <a:r>
              <a:rPr lang="fi-FI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endParaRPr lang="fi-FI" sz="24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3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583668" y="476672"/>
            <a:ext cx="7092788" cy="79208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800" b="1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fi-FI" sz="2800" b="1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fi-FI" sz="2800" b="1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pPr algn="ctr"/>
            <a:r>
              <a:rPr lang="fi-FI" sz="28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err="1">
                <a:latin typeface="Arial" panose="020B0604020202020204" pitchFamily="34" charset="0"/>
                <a:cs typeface="Arial" panose="020B0604020202020204" pitchFamily="34" charset="0"/>
              </a:rPr>
              <a:t>geoeconomics</a:t>
            </a:r>
            <a:r>
              <a:rPr lang="fi-FI" sz="2800" b="1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28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fi-FI" sz="2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800" b="1" err="1">
                <a:latin typeface="Arial" panose="020B0604020202020204" pitchFamily="34" charset="0"/>
                <a:cs typeface="Arial" panose="020B0604020202020204" pitchFamily="34" charset="0"/>
              </a:rPr>
              <a:t>powers</a:t>
            </a:r>
            <a:endParaRPr lang="fi-FI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B40329-E725-0AB9-AABB-C157A62A2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67387"/>
              </p:ext>
            </p:extLst>
          </p:nvPr>
        </p:nvGraphicFramePr>
        <p:xfrm>
          <a:off x="31089" y="1772816"/>
          <a:ext cx="9149423" cy="506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199">
                  <a:extLst>
                    <a:ext uri="{9D8B030D-6E8A-4147-A177-3AD203B41FA5}">
                      <a16:colId xmlns:a16="http://schemas.microsoft.com/office/drawing/2014/main" val="2678347744"/>
                    </a:ext>
                  </a:extLst>
                </a:gridCol>
                <a:gridCol w="2103389">
                  <a:extLst>
                    <a:ext uri="{9D8B030D-6E8A-4147-A177-3AD203B41FA5}">
                      <a16:colId xmlns:a16="http://schemas.microsoft.com/office/drawing/2014/main" val="2893590796"/>
                    </a:ext>
                  </a:extLst>
                </a:gridCol>
                <a:gridCol w="2322161">
                  <a:extLst>
                    <a:ext uri="{9D8B030D-6E8A-4147-A177-3AD203B41FA5}">
                      <a16:colId xmlns:a16="http://schemas.microsoft.com/office/drawing/2014/main" val="2028900362"/>
                    </a:ext>
                  </a:extLst>
                </a:gridCol>
                <a:gridCol w="2579674">
                  <a:extLst>
                    <a:ext uri="{9D8B030D-6E8A-4147-A177-3AD203B41FA5}">
                      <a16:colId xmlns:a16="http://schemas.microsoft.com/office/drawing/2014/main" val="3886219600"/>
                    </a:ext>
                  </a:extLst>
                </a:gridCol>
              </a:tblGrid>
              <a:tr h="12305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USA, 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Kallas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–Marin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1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Vahva</a:t>
                      </a:r>
                      <a:r>
                        <a:rPr lang="en-GB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Scholz–Macron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Heikko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EU)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Orban–</a:t>
                      </a: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Wagenknecht 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linja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Hajoava</a:t>
                      </a: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EU; </a:t>
                      </a:r>
                      <a:r>
                        <a:rPr lang="fi-FI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sz="1600" b="1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perussuomettuminen</a:t>
                      </a:r>
                      <a:r>
                        <a:rPr lang="fi-FI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26571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 Yhdysvallat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Vapaakauppa</a:t>
                      </a: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USA:n</a:t>
                      </a: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osavaltiot</a:t>
                      </a:r>
                      <a:endParaRPr lang="en-FI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”välimuoto”</a:t>
                      </a:r>
                      <a:endParaRPr lang="en-FI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Bilateraalit</a:t>
                      </a: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diilit</a:t>
                      </a: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Trumpin</a:t>
                      </a: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liittovaltio</a:t>
                      </a: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kanssa</a:t>
                      </a:r>
                      <a:endParaRPr lang="en-FI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9812232"/>
                  </a:ext>
                </a:extLst>
              </a:tr>
              <a:tr h="13026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Putinin</a:t>
                      </a:r>
                      <a:r>
                        <a:rPr lang="en-FI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eristäminen ja patoaminen (UKR: voitto&gt;rauha)</a:t>
                      </a:r>
                      <a:endParaRPr lang="en-FI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hillitseminen myönnytysten kautta (UKR: rauha&gt;voitto)</a:t>
                      </a:r>
                      <a:endParaRPr lang="en-FI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Venäjän etupiiri ja “fossiilipopulismi”</a:t>
                      </a:r>
                      <a:endParaRPr lang="en-FI" sz="1600" b="1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29612935"/>
                  </a:ext>
                </a:extLst>
              </a:tr>
              <a:tr h="1237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Xin Kiina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Ehdollinen kauppa, Kiinan hajota ja hallitse epäonnistuu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Ehdoton kauppa, Kiinan hajota ja hallitse onnistuu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Kiinalainen</a:t>
                      </a:r>
                      <a:r>
                        <a:rPr lang="en-GB" sz="1600" b="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Eurooppa</a:t>
                      </a:r>
                      <a:endParaRPr lang="en-FI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FI" sz="1600" b="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371209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E14E1C-CC76-FCC5-D4D4-74EB69FED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69768"/>
              </p:ext>
            </p:extLst>
          </p:nvPr>
        </p:nvGraphicFramePr>
        <p:xfrm>
          <a:off x="-36512" y="1790229"/>
          <a:ext cx="9149423" cy="509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199">
                  <a:extLst>
                    <a:ext uri="{9D8B030D-6E8A-4147-A177-3AD203B41FA5}">
                      <a16:colId xmlns:a16="http://schemas.microsoft.com/office/drawing/2014/main" val="2678347744"/>
                    </a:ext>
                  </a:extLst>
                </a:gridCol>
                <a:gridCol w="2289208">
                  <a:extLst>
                    <a:ext uri="{9D8B030D-6E8A-4147-A177-3AD203B41FA5}">
                      <a16:colId xmlns:a16="http://schemas.microsoft.com/office/drawing/2014/main" val="289359079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28900362"/>
                    </a:ext>
                  </a:extLst>
                </a:gridCol>
                <a:gridCol w="2699792">
                  <a:extLst>
                    <a:ext uri="{9D8B030D-6E8A-4147-A177-3AD203B41FA5}">
                      <a16:colId xmlns:a16="http://schemas.microsoft.com/office/drawing/2014/main" val="3886219600"/>
                    </a:ext>
                  </a:extLst>
                </a:gridCol>
              </a:tblGrid>
              <a:tr h="12305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/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USA, China, Russia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Kallas–Marin Doctrine (Strong EU)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Scholz–Macron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Doctrine (Weak EU)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Orban–Wagenknecht Doctrine (Disintegrating EU; “True Finlandization”)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2265719"/>
                  </a:ext>
                </a:extLst>
              </a:tr>
              <a:tr h="11995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kern="1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Trump’s</a:t>
                      </a:r>
                      <a:r>
                        <a:rPr lang="fi-FI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USA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0" kern="1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trade (states and corporations), trade war (federal)</a:t>
                      </a:r>
                      <a:endParaRPr lang="fi-FI" sz="1600" b="0" kern="1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intermediate form of free trade and deals</a:t>
                      </a:r>
                      <a:endParaRPr lang="fi-FI" sz="1600" b="0" kern="1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0" kern="1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Bilateral deals with Trump to secure own power</a:t>
                      </a:r>
                      <a:endParaRPr lang="fi-FI" sz="1600" b="0" kern="1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9812232"/>
                  </a:ext>
                </a:extLst>
              </a:tr>
              <a:tr h="13026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Putin’s Russia</a:t>
                      </a:r>
                      <a:endParaRPr lang="en-FI" sz="16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Isolation of and curtailing Russia (UKR: victory&gt;peace)</a:t>
                      </a:r>
                      <a:endParaRPr lang="fi-FI" sz="1600" b="1" kern="1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"Containment" of Russia with concessions (UKR: peace&gt;victory)</a:t>
                      </a:r>
                      <a:endParaRPr lang="fi-FI" sz="1600" b="1" kern="1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1" kern="1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Russia’s sphere of influence, BAU and "fossil populism"</a:t>
                      </a:r>
                      <a:endParaRPr lang="fi-FI" sz="1600" b="1" kern="1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29612935"/>
                  </a:ext>
                </a:extLst>
              </a:tr>
              <a:tr h="12376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FI" sz="16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Xi’s China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0" kern="1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Conditional</a:t>
                      </a:r>
                      <a:r>
                        <a:rPr lang="fi-FI" sz="1600" b="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0" kern="1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r>
                        <a:rPr lang="fi-FI" sz="1600" b="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i-FI" sz="1600" b="0" kern="1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China's</a:t>
                      </a:r>
                      <a:r>
                        <a:rPr lang="fi-FI" sz="1600" b="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0" kern="1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fi-FI" sz="1600" b="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i-FI" sz="1600" b="0" kern="1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conquer</a:t>
                      </a:r>
                      <a:r>
                        <a:rPr lang="fi-FI" sz="1600" b="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i-FI" sz="1600" b="0" kern="1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fails</a:t>
                      </a:r>
                      <a:endParaRPr lang="fi-FI" sz="1600" b="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i-FI" sz="1600" b="0" kern="1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Unconditional trade, China's divide and conquer succeeds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00" noProof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Chinese</a:t>
                      </a:r>
                      <a:r>
                        <a:rPr lang="fi-FI" sz="1600" b="0" kern="1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Europe</a:t>
                      </a:r>
                      <a:endParaRPr lang="fi-FI" sz="1600" b="0" kern="1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371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76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5F6B40-E53F-FE5A-3DCA-34962772E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" r="12022" b="-1"/>
          <a:stretch/>
        </p:blipFill>
        <p:spPr>
          <a:xfrm>
            <a:off x="2708" y="-27384"/>
            <a:ext cx="9141292" cy="6857990"/>
          </a:xfrm>
          <a:prstGeom prst="rect">
            <a:avLst/>
          </a:prstGeom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2000250" y="2328334"/>
            <a:ext cx="5143500" cy="13678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4100" b="1" cap="all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cap="all" dirty="0">
                <a:solidFill>
                  <a:schemeClr val="bg1"/>
                </a:solidFill>
                <a:effectLst/>
              </a:rPr>
              <a:t>Thank you!</a:t>
            </a:r>
            <a:endParaRPr lang="en-US" sz="5400" cap="all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7422683" y="5410199"/>
            <a:ext cx="5783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059335-AFD3-4DED-970B-1AD46A147785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B5D6EB-EDE5-2745-8C0D-0FFB3FBAA410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340768"/>
            <a:ext cx="7939608" cy="504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73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5113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Arial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GB" sz="240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07847"/>
      </p:ext>
    </p:extLst>
  </p:cSld>
  <p:clrMapOvr>
    <a:masterClrMapping/>
  </p:clrMapOvr>
</p:sld>
</file>

<file path=ppt/theme/theme1.xml><?xml version="1.0" encoding="utf-8"?>
<a:theme xmlns:a="http://schemas.openxmlformats.org/drawingml/2006/main" name="HY__DB01_HY______________RGB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16645</TotalTime>
  <Words>567</Words>
  <Application>Microsoft Office PowerPoint</Application>
  <PresentationFormat>On-screen Show (4:3)</PresentationFormat>
  <Paragraphs>100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HY__DB01_HY______________RGB</vt:lpstr>
      <vt:lpstr>Finland's geopolitical context, geoeconomics and innovation policy</vt:lpstr>
      <vt:lpstr>Geopolitical/economic strategies of the Great Powers &amp; the EU / Finland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Taivas</Manager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subject>Konserni</dc:subject>
  <dc:creator>Sivonen Marja Helena</dc:creator>
  <cp:lastModifiedBy>Sivonen Marja Helena</cp:lastModifiedBy>
  <cp:revision>764</cp:revision>
  <dcterms:created xsi:type="dcterms:W3CDTF">2012-05-08T10:50:44Z</dcterms:created>
  <dcterms:modified xsi:type="dcterms:W3CDTF">2025-04-10T08:29:26Z</dcterms:modified>
</cp:coreProperties>
</file>