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modernComment_12E_BC4CD946.xml" ContentType="application/vnd.ms-powerpoint.comments+xml"/>
  <Override PartName="/ppt/comments/modernComment_145_4F9C4349.xml" ContentType="application/vnd.ms-powerpoint.comments+xml"/>
  <Override PartName="/ppt/comments/modernComment_14D_845B7B96.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78" r:id="rId5"/>
    <p:sldId id="288" r:id="rId6"/>
    <p:sldId id="273" r:id="rId7"/>
    <p:sldId id="296" r:id="rId8"/>
    <p:sldId id="315" r:id="rId9"/>
    <p:sldId id="298" r:id="rId10"/>
    <p:sldId id="294" r:id="rId11"/>
    <p:sldId id="299" r:id="rId12"/>
    <p:sldId id="318" r:id="rId13"/>
    <p:sldId id="302" r:id="rId14"/>
    <p:sldId id="319" r:id="rId15"/>
    <p:sldId id="334" r:id="rId16"/>
    <p:sldId id="266" r:id="rId17"/>
    <p:sldId id="263" r:id="rId18"/>
    <p:sldId id="321" r:id="rId19"/>
    <p:sldId id="322" r:id="rId20"/>
    <p:sldId id="323" r:id="rId21"/>
    <p:sldId id="292" r:id="rId22"/>
    <p:sldId id="295" r:id="rId23"/>
    <p:sldId id="301" r:id="rId24"/>
    <p:sldId id="316" r:id="rId25"/>
    <p:sldId id="325" r:id="rId26"/>
    <p:sldId id="326" r:id="rId27"/>
    <p:sldId id="327" r:id="rId28"/>
    <p:sldId id="291" r:id="rId29"/>
    <p:sldId id="324" r:id="rId30"/>
    <p:sldId id="331" r:id="rId31"/>
    <p:sldId id="332" r:id="rId32"/>
    <p:sldId id="308" r:id="rId33"/>
    <p:sldId id="309" r:id="rId34"/>
    <p:sldId id="333" r:id="rId35"/>
    <p:sldId id="311" r:id="rId36"/>
    <p:sldId id="335" r:id="rId37"/>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8FAE07C-EAAF-9F80-A176-9E204BDD5724}" name="Västilä Kaisa" initials="VK" userId="S::Kaisa.Vastila@syke.fi::472ecce8-6276-4629-8673-d7f390790d3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5" autoAdjust="0"/>
    <p:restoredTop sz="94660"/>
  </p:normalViewPr>
  <p:slideViewPr>
    <p:cSldViewPr snapToGrid="0">
      <p:cViewPr varScale="1">
        <p:scale>
          <a:sx n="111" d="100"/>
          <a:sy n="111" d="100"/>
        </p:scale>
        <p:origin x="48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comments/modernComment_12E_BC4CD946.xml><?xml version="1.0" encoding="utf-8"?>
<p188:cmLst xmlns:a="http://schemas.openxmlformats.org/drawingml/2006/main" xmlns:r="http://schemas.openxmlformats.org/officeDocument/2006/relationships" xmlns:p188="http://schemas.microsoft.com/office/powerpoint/2018/8/main">
  <p188:cm id="{70CF0D4D-AAA2-4033-80BF-8A1E4C83C54C}" authorId="{88FAE07C-EAAF-9F80-A176-9E204BDD5724}" created="2023-12-11T13:50:40.239">
    <ac:txMkLst xmlns:ac="http://schemas.microsoft.com/office/drawing/2013/main/command">
      <pc:docMk xmlns:pc="http://schemas.microsoft.com/office/powerpoint/2013/main/command"/>
      <pc:sldMk xmlns:pc="http://schemas.microsoft.com/office/powerpoint/2013/main/command" cId="3159152966" sldId="302"/>
      <ac:spMk id="5" creationId="{94778E58-914F-4F29-B2AB-9F1BE69B08A1}"/>
      <ac:txMk cp="359" len="44">
        <ac:context len="405" hash="2385511659"/>
      </ac:txMk>
    </ac:txMkLst>
    <p188:pos x="9414511" y="2872105"/>
    <p188:txBody>
      <a:bodyPr/>
      <a:lstStyle/>
      <a:p>
        <a:r>
          <a:rPr lang="fi-FI"/>
          <a:t>Olisiko mieluummin/lisäksi: salaojien laskuaukkojen ympäryksen kiveämisellä tms. en ainakaan tiedä hevosenkenkäkosteikoista tulvatasanteella</a:t>
        </a:r>
      </a:p>
    </p188:txBody>
  </p188:cm>
</p188:cmLst>
</file>

<file path=ppt/comments/modernComment_145_4F9C4349.xml><?xml version="1.0" encoding="utf-8"?>
<p188:cmLst xmlns:a="http://schemas.openxmlformats.org/drawingml/2006/main" xmlns:r="http://schemas.openxmlformats.org/officeDocument/2006/relationships" xmlns:p188="http://schemas.microsoft.com/office/powerpoint/2018/8/main">
  <p188:cm id="{DAEF724C-B26A-4AB7-88B1-A283C44490B6}" authorId="{88FAE07C-EAAF-9F80-A176-9E204BDD5724}" created="2023-12-11T13:55:01.541">
    <ac:txMkLst xmlns:ac="http://schemas.microsoft.com/office/drawing/2013/main/command">
      <pc:docMk xmlns:pc="http://schemas.microsoft.com/office/powerpoint/2013/main/command"/>
      <pc:sldMk xmlns:pc="http://schemas.microsoft.com/office/powerpoint/2013/main/command" cId="1335640905" sldId="325"/>
      <ac:spMk id="6" creationId="{34D94E40-A85A-4A76-93C3-0DADDD72F1E1}"/>
      <ac:txMk cp="677" len="15">
        <ac:context len="1056" hash="4115897381"/>
      </ac:txMk>
    </ac:txMkLst>
    <p188:pos x="3732405" y="1269682"/>
    <p188:txBody>
      <a:bodyPr/>
      <a:lstStyle/>
      <a:p>
        <a:r>
          <a:rPr lang="fi-FI"/>
          <a:t>Oisko kuitenkin elo-syyskuu parempi mm. pesinnän kannalta</a:t>
        </a:r>
      </a:p>
    </p188:txBody>
  </p188:cm>
</p188:cmLst>
</file>

<file path=ppt/comments/modernComment_14D_845B7B96.xml><?xml version="1.0" encoding="utf-8"?>
<p188:cmLst xmlns:a="http://schemas.openxmlformats.org/drawingml/2006/main" xmlns:r="http://schemas.openxmlformats.org/officeDocument/2006/relationships" xmlns:p188="http://schemas.microsoft.com/office/powerpoint/2018/8/main">
  <p188:cm id="{FA4FB47A-1489-4A83-B100-D23F67BA53D8}" authorId="{88FAE07C-EAAF-9F80-A176-9E204BDD5724}" created="2023-12-11T14:09:45.055">
    <pc:sldMkLst xmlns:pc="http://schemas.microsoft.com/office/powerpoint/2013/main/command">
      <pc:docMk/>
      <pc:sldMk cId="2220587926" sldId="333"/>
    </pc:sldMkLst>
    <p188:txBody>
      <a:bodyPr/>
      <a:lstStyle/>
      <a:p>
        <a:r>
          <a:rPr lang="fi-FI"/>
          <a:t>Kaksitasouoma nähdäkseni leikkaa vedenkorkeuksia enemmän kuin kosteikko per pinta-ala, ehkä tämä kannattaisi  huomioida ?</a:t>
        </a:r>
      </a:p>
    </p188:txBody>
  </p188:cm>
</p188: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D1EF9-65DC-4181-BCA8-69A6B205777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i-FI"/>
          </a:p>
        </p:txBody>
      </p:sp>
      <p:sp>
        <p:nvSpPr>
          <p:cNvPr id="3" name="Subtitle 2">
            <a:extLst>
              <a:ext uri="{FF2B5EF4-FFF2-40B4-BE49-F238E27FC236}">
                <a16:creationId xmlns:a16="http://schemas.microsoft.com/office/drawing/2014/main" id="{4C9728D6-E6C2-4432-8F59-7E9745FB79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4" name="Date Placeholder 3">
            <a:extLst>
              <a:ext uri="{FF2B5EF4-FFF2-40B4-BE49-F238E27FC236}">
                <a16:creationId xmlns:a16="http://schemas.microsoft.com/office/drawing/2014/main" id="{CCE40691-2E76-42A9-9057-FF421B9B3EDD}"/>
              </a:ext>
            </a:extLst>
          </p:cNvPr>
          <p:cNvSpPr>
            <a:spLocks noGrp="1"/>
          </p:cNvSpPr>
          <p:nvPr>
            <p:ph type="dt" sz="half" idx="10"/>
          </p:nvPr>
        </p:nvSpPr>
        <p:spPr/>
        <p:txBody>
          <a:bodyPr/>
          <a:lstStyle/>
          <a:p>
            <a:fld id="{C86ED636-6AEF-4849-BDA9-D76F991752D1}" type="datetimeFigureOut">
              <a:rPr lang="fi-FI" smtClean="0"/>
              <a:t>6.2.2025</a:t>
            </a:fld>
            <a:endParaRPr lang="fi-FI"/>
          </a:p>
        </p:txBody>
      </p:sp>
      <p:sp>
        <p:nvSpPr>
          <p:cNvPr id="5" name="Footer Placeholder 4">
            <a:extLst>
              <a:ext uri="{FF2B5EF4-FFF2-40B4-BE49-F238E27FC236}">
                <a16:creationId xmlns:a16="http://schemas.microsoft.com/office/drawing/2014/main" id="{E6974558-07B7-441D-A9E1-818D1052F3FB}"/>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B3E74F41-A12F-40B8-A336-7DA6ED4410EF}"/>
              </a:ext>
            </a:extLst>
          </p:cNvPr>
          <p:cNvSpPr>
            <a:spLocks noGrp="1"/>
          </p:cNvSpPr>
          <p:nvPr>
            <p:ph type="sldNum" sz="quarter" idx="12"/>
          </p:nvPr>
        </p:nvSpPr>
        <p:spPr/>
        <p:txBody>
          <a:bodyPr/>
          <a:lstStyle/>
          <a:p>
            <a:fld id="{B80F975A-4D37-4B2B-A9B8-895FC8783F41}" type="slidenum">
              <a:rPr lang="fi-FI" smtClean="0"/>
              <a:t>‹#›</a:t>
            </a:fld>
            <a:endParaRPr lang="fi-FI"/>
          </a:p>
        </p:txBody>
      </p:sp>
    </p:spTree>
    <p:extLst>
      <p:ext uri="{BB962C8B-B14F-4D97-AF65-F5344CB8AC3E}">
        <p14:creationId xmlns:p14="http://schemas.microsoft.com/office/powerpoint/2010/main" val="30385734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55BE5-7615-452F-8780-47C841D8179F}"/>
              </a:ext>
            </a:extLst>
          </p:cNvPr>
          <p:cNvSpPr>
            <a:spLocks noGrp="1"/>
          </p:cNvSpPr>
          <p:nvPr>
            <p:ph type="title"/>
          </p:nvPr>
        </p:nvSpPr>
        <p:spPr/>
        <p:txBody>
          <a:bodyPr/>
          <a:lstStyle/>
          <a:p>
            <a:r>
              <a:rPr lang="en-US"/>
              <a:t>Click to edit Master title style</a:t>
            </a:r>
            <a:endParaRPr lang="fi-FI"/>
          </a:p>
        </p:txBody>
      </p:sp>
      <p:sp>
        <p:nvSpPr>
          <p:cNvPr id="3" name="Vertical Text Placeholder 2">
            <a:extLst>
              <a:ext uri="{FF2B5EF4-FFF2-40B4-BE49-F238E27FC236}">
                <a16:creationId xmlns:a16="http://schemas.microsoft.com/office/drawing/2014/main" id="{ECF234C4-6577-49B9-87C3-D8DE2B30EAE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58C050D7-D1C8-446A-B6F3-0FA5BA145A2B}"/>
              </a:ext>
            </a:extLst>
          </p:cNvPr>
          <p:cNvSpPr>
            <a:spLocks noGrp="1"/>
          </p:cNvSpPr>
          <p:nvPr>
            <p:ph type="dt" sz="half" idx="10"/>
          </p:nvPr>
        </p:nvSpPr>
        <p:spPr/>
        <p:txBody>
          <a:bodyPr/>
          <a:lstStyle/>
          <a:p>
            <a:fld id="{C86ED636-6AEF-4849-BDA9-D76F991752D1}" type="datetimeFigureOut">
              <a:rPr lang="fi-FI" smtClean="0"/>
              <a:t>6.2.2025</a:t>
            </a:fld>
            <a:endParaRPr lang="fi-FI"/>
          </a:p>
        </p:txBody>
      </p:sp>
      <p:sp>
        <p:nvSpPr>
          <p:cNvPr id="5" name="Footer Placeholder 4">
            <a:extLst>
              <a:ext uri="{FF2B5EF4-FFF2-40B4-BE49-F238E27FC236}">
                <a16:creationId xmlns:a16="http://schemas.microsoft.com/office/drawing/2014/main" id="{48BE7A8E-E7DD-48A7-9843-EFA5B2161043}"/>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928AB127-D1D7-49F8-924B-40FB829686FB}"/>
              </a:ext>
            </a:extLst>
          </p:cNvPr>
          <p:cNvSpPr>
            <a:spLocks noGrp="1"/>
          </p:cNvSpPr>
          <p:nvPr>
            <p:ph type="sldNum" sz="quarter" idx="12"/>
          </p:nvPr>
        </p:nvSpPr>
        <p:spPr/>
        <p:txBody>
          <a:bodyPr/>
          <a:lstStyle/>
          <a:p>
            <a:fld id="{B80F975A-4D37-4B2B-A9B8-895FC8783F41}" type="slidenum">
              <a:rPr lang="fi-FI" smtClean="0"/>
              <a:t>‹#›</a:t>
            </a:fld>
            <a:endParaRPr lang="fi-FI"/>
          </a:p>
        </p:txBody>
      </p:sp>
    </p:spTree>
    <p:extLst>
      <p:ext uri="{BB962C8B-B14F-4D97-AF65-F5344CB8AC3E}">
        <p14:creationId xmlns:p14="http://schemas.microsoft.com/office/powerpoint/2010/main" val="40517762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C8DB27-4304-47F2-8E1B-49E87A24595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fi-FI"/>
          </a:p>
        </p:txBody>
      </p:sp>
      <p:sp>
        <p:nvSpPr>
          <p:cNvPr id="3" name="Vertical Text Placeholder 2">
            <a:extLst>
              <a:ext uri="{FF2B5EF4-FFF2-40B4-BE49-F238E27FC236}">
                <a16:creationId xmlns:a16="http://schemas.microsoft.com/office/drawing/2014/main" id="{E6419765-8199-4E9B-B3AC-9E102C6AE80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1158DFE1-39B5-4F48-9D12-1DCA1F0C3191}"/>
              </a:ext>
            </a:extLst>
          </p:cNvPr>
          <p:cNvSpPr>
            <a:spLocks noGrp="1"/>
          </p:cNvSpPr>
          <p:nvPr>
            <p:ph type="dt" sz="half" idx="10"/>
          </p:nvPr>
        </p:nvSpPr>
        <p:spPr/>
        <p:txBody>
          <a:bodyPr/>
          <a:lstStyle/>
          <a:p>
            <a:fld id="{C86ED636-6AEF-4849-BDA9-D76F991752D1}" type="datetimeFigureOut">
              <a:rPr lang="fi-FI" smtClean="0"/>
              <a:t>6.2.2025</a:t>
            </a:fld>
            <a:endParaRPr lang="fi-FI"/>
          </a:p>
        </p:txBody>
      </p:sp>
      <p:sp>
        <p:nvSpPr>
          <p:cNvPr id="5" name="Footer Placeholder 4">
            <a:extLst>
              <a:ext uri="{FF2B5EF4-FFF2-40B4-BE49-F238E27FC236}">
                <a16:creationId xmlns:a16="http://schemas.microsoft.com/office/drawing/2014/main" id="{BB2E85F5-945B-4CB5-87F6-3C42CC349E2D}"/>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63A8DBAF-0CF4-411D-A395-CE323DAD21C9}"/>
              </a:ext>
            </a:extLst>
          </p:cNvPr>
          <p:cNvSpPr>
            <a:spLocks noGrp="1"/>
          </p:cNvSpPr>
          <p:nvPr>
            <p:ph type="sldNum" sz="quarter" idx="12"/>
          </p:nvPr>
        </p:nvSpPr>
        <p:spPr/>
        <p:txBody>
          <a:bodyPr/>
          <a:lstStyle/>
          <a:p>
            <a:fld id="{B80F975A-4D37-4B2B-A9B8-895FC8783F41}" type="slidenum">
              <a:rPr lang="fi-FI" smtClean="0"/>
              <a:t>‹#›</a:t>
            </a:fld>
            <a:endParaRPr lang="fi-FI"/>
          </a:p>
        </p:txBody>
      </p:sp>
    </p:spTree>
    <p:extLst>
      <p:ext uri="{BB962C8B-B14F-4D97-AF65-F5344CB8AC3E}">
        <p14:creationId xmlns:p14="http://schemas.microsoft.com/office/powerpoint/2010/main" val="4031795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DB886-B06E-4B0D-8CE0-6E8C1F74A4E2}"/>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DCCA0CCA-E6E5-42D7-A394-ECABF23E6F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5F0F9116-3CCE-41EF-BB58-D5C129838029}"/>
              </a:ext>
            </a:extLst>
          </p:cNvPr>
          <p:cNvSpPr>
            <a:spLocks noGrp="1"/>
          </p:cNvSpPr>
          <p:nvPr>
            <p:ph type="dt" sz="half" idx="10"/>
          </p:nvPr>
        </p:nvSpPr>
        <p:spPr/>
        <p:txBody>
          <a:bodyPr/>
          <a:lstStyle/>
          <a:p>
            <a:fld id="{C86ED636-6AEF-4849-BDA9-D76F991752D1}" type="datetimeFigureOut">
              <a:rPr lang="fi-FI" smtClean="0"/>
              <a:t>6.2.2025</a:t>
            </a:fld>
            <a:endParaRPr lang="fi-FI"/>
          </a:p>
        </p:txBody>
      </p:sp>
      <p:sp>
        <p:nvSpPr>
          <p:cNvPr id="5" name="Footer Placeholder 4">
            <a:extLst>
              <a:ext uri="{FF2B5EF4-FFF2-40B4-BE49-F238E27FC236}">
                <a16:creationId xmlns:a16="http://schemas.microsoft.com/office/drawing/2014/main" id="{9F615600-7593-43B6-ABE4-86B5DF520032}"/>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AC13728A-5751-4FE8-AFE5-E2152C5C6ABD}"/>
              </a:ext>
            </a:extLst>
          </p:cNvPr>
          <p:cNvSpPr>
            <a:spLocks noGrp="1"/>
          </p:cNvSpPr>
          <p:nvPr>
            <p:ph type="sldNum" sz="quarter" idx="12"/>
          </p:nvPr>
        </p:nvSpPr>
        <p:spPr/>
        <p:txBody>
          <a:bodyPr/>
          <a:lstStyle/>
          <a:p>
            <a:fld id="{B80F975A-4D37-4B2B-A9B8-895FC8783F41}" type="slidenum">
              <a:rPr lang="fi-FI" smtClean="0"/>
              <a:t>‹#›</a:t>
            </a:fld>
            <a:endParaRPr lang="fi-FI"/>
          </a:p>
        </p:txBody>
      </p:sp>
    </p:spTree>
    <p:extLst>
      <p:ext uri="{BB962C8B-B14F-4D97-AF65-F5344CB8AC3E}">
        <p14:creationId xmlns:p14="http://schemas.microsoft.com/office/powerpoint/2010/main" val="3850582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A382F-CCA7-47A7-840D-A0A7BC2931A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i-FI"/>
          </a:p>
        </p:txBody>
      </p:sp>
      <p:sp>
        <p:nvSpPr>
          <p:cNvPr id="3" name="Text Placeholder 2">
            <a:extLst>
              <a:ext uri="{FF2B5EF4-FFF2-40B4-BE49-F238E27FC236}">
                <a16:creationId xmlns:a16="http://schemas.microsoft.com/office/drawing/2014/main" id="{DCA5C1A2-664C-4059-ACD9-89EB513A29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B8AA7B4-EB5F-4899-AE22-7A8439CA20FA}"/>
              </a:ext>
            </a:extLst>
          </p:cNvPr>
          <p:cNvSpPr>
            <a:spLocks noGrp="1"/>
          </p:cNvSpPr>
          <p:nvPr>
            <p:ph type="dt" sz="half" idx="10"/>
          </p:nvPr>
        </p:nvSpPr>
        <p:spPr/>
        <p:txBody>
          <a:bodyPr/>
          <a:lstStyle/>
          <a:p>
            <a:fld id="{C86ED636-6AEF-4849-BDA9-D76F991752D1}" type="datetimeFigureOut">
              <a:rPr lang="fi-FI" smtClean="0"/>
              <a:t>6.2.2025</a:t>
            </a:fld>
            <a:endParaRPr lang="fi-FI"/>
          </a:p>
        </p:txBody>
      </p:sp>
      <p:sp>
        <p:nvSpPr>
          <p:cNvPr id="5" name="Footer Placeholder 4">
            <a:extLst>
              <a:ext uri="{FF2B5EF4-FFF2-40B4-BE49-F238E27FC236}">
                <a16:creationId xmlns:a16="http://schemas.microsoft.com/office/drawing/2014/main" id="{DC764066-3673-4431-888B-E31D77B93608}"/>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60AD05AF-8013-45FE-A4FA-2B29CB810603}"/>
              </a:ext>
            </a:extLst>
          </p:cNvPr>
          <p:cNvSpPr>
            <a:spLocks noGrp="1"/>
          </p:cNvSpPr>
          <p:nvPr>
            <p:ph type="sldNum" sz="quarter" idx="12"/>
          </p:nvPr>
        </p:nvSpPr>
        <p:spPr/>
        <p:txBody>
          <a:bodyPr/>
          <a:lstStyle/>
          <a:p>
            <a:fld id="{B80F975A-4D37-4B2B-A9B8-895FC8783F41}" type="slidenum">
              <a:rPr lang="fi-FI" smtClean="0"/>
              <a:t>‹#›</a:t>
            </a:fld>
            <a:endParaRPr lang="fi-FI"/>
          </a:p>
        </p:txBody>
      </p:sp>
    </p:spTree>
    <p:extLst>
      <p:ext uri="{BB962C8B-B14F-4D97-AF65-F5344CB8AC3E}">
        <p14:creationId xmlns:p14="http://schemas.microsoft.com/office/powerpoint/2010/main" val="4493062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60A93-B068-4C49-BE67-BE43158BC9DA}"/>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8BF2A0E2-E24F-4532-9479-B1068F119E0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Content Placeholder 3">
            <a:extLst>
              <a:ext uri="{FF2B5EF4-FFF2-40B4-BE49-F238E27FC236}">
                <a16:creationId xmlns:a16="http://schemas.microsoft.com/office/drawing/2014/main" id="{CC6288AA-95BC-422B-B43D-C9595DA9AFC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Date Placeholder 4">
            <a:extLst>
              <a:ext uri="{FF2B5EF4-FFF2-40B4-BE49-F238E27FC236}">
                <a16:creationId xmlns:a16="http://schemas.microsoft.com/office/drawing/2014/main" id="{5B5B0A12-A1F9-42BE-A925-3015C1C60100}"/>
              </a:ext>
            </a:extLst>
          </p:cNvPr>
          <p:cNvSpPr>
            <a:spLocks noGrp="1"/>
          </p:cNvSpPr>
          <p:nvPr>
            <p:ph type="dt" sz="half" idx="10"/>
          </p:nvPr>
        </p:nvSpPr>
        <p:spPr/>
        <p:txBody>
          <a:bodyPr/>
          <a:lstStyle/>
          <a:p>
            <a:fld id="{C86ED636-6AEF-4849-BDA9-D76F991752D1}" type="datetimeFigureOut">
              <a:rPr lang="fi-FI" smtClean="0"/>
              <a:t>6.2.2025</a:t>
            </a:fld>
            <a:endParaRPr lang="fi-FI"/>
          </a:p>
        </p:txBody>
      </p:sp>
      <p:sp>
        <p:nvSpPr>
          <p:cNvPr id="6" name="Footer Placeholder 5">
            <a:extLst>
              <a:ext uri="{FF2B5EF4-FFF2-40B4-BE49-F238E27FC236}">
                <a16:creationId xmlns:a16="http://schemas.microsoft.com/office/drawing/2014/main" id="{811EBB77-B91F-46E1-BEDD-C692B1162636}"/>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B96F4C7D-FEB2-4137-980C-05B949053463}"/>
              </a:ext>
            </a:extLst>
          </p:cNvPr>
          <p:cNvSpPr>
            <a:spLocks noGrp="1"/>
          </p:cNvSpPr>
          <p:nvPr>
            <p:ph type="sldNum" sz="quarter" idx="12"/>
          </p:nvPr>
        </p:nvSpPr>
        <p:spPr/>
        <p:txBody>
          <a:bodyPr/>
          <a:lstStyle/>
          <a:p>
            <a:fld id="{B80F975A-4D37-4B2B-A9B8-895FC8783F41}" type="slidenum">
              <a:rPr lang="fi-FI" smtClean="0"/>
              <a:t>‹#›</a:t>
            </a:fld>
            <a:endParaRPr lang="fi-FI"/>
          </a:p>
        </p:txBody>
      </p:sp>
    </p:spTree>
    <p:extLst>
      <p:ext uri="{BB962C8B-B14F-4D97-AF65-F5344CB8AC3E}">
        <p14:creationId xmlns:p14="http://schemas.microsoft.com/office/powerpoint/2010/main" val="4111251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AE74A-C2A4-4A7E-87C9-12DC55BE801F}"/>
              </a:ext>
            </a:extLst>
          </p:cNvPr>
          <p:cNvSpPr>
            <a:spLocks noGrp="1"/>
          </p:cNvSpPr>
          <p:nvPr>
            <p:ph type="title"/>
          </p:nvPr>
        </p:nvSpPr>
        <p:spPr>
          <a:xfrm>
            <a:off x="839788" y="365125"/>
            <a:ext cx="10515600" cy="1325563"/>
          </a:xfrm>
        </p:spPr>
        <p:txBody>
          <a:bodyPr/>
          <a:lstStyle/>
          <a:p>
            <a:r>
              <a:rPr lang="en-US"/>
              <a:t>Click to edit Master title style</a:t>
            </a:r>
            <a:endParaRPr lang="fi-FI"/>
          </a:p>
        </p:txBody>
      </p:sp>
      <p:sp>
        <p:nvSpPr>
          <p:cNvPr id="3" name="Text Placeholder 2">
            <a:extLst>
              <a:ext uri="{FF2B5EF4-FFF2-40B4-BE49-F238E27FC236}">
                <a16:creationId xmlns:a16="http://schemas.microsoft.com/office/drawing/2014/main" id="{3F26AD14-22BF-4729-B551-9B59BB7BC16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9E83A17-4509-4C89-AC15-2F447137710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Text Placeholder 4">
            <a:extLst>
              <a:ext uri="{FF2B5EF4-FFF2-40B4-BE49-F238E27FC236}">
                <a16:creationId xmlns:a16="http://schemas.microsoft.com/office/drawing/2014/main" id="{3C11EA7B-439C-4EB2-BDA2-2FEB4B168C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98B8A23-5966-4B15-B383-2A92374E040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6">
            <a:extLst>
              <a:ext uri="{FF2B5EF4-FFF2-40B4-BE49-F238E27FC236}">
                <a16:creationId xmlns:a16="http://schemas.microsoft.com/office/drawing/2014/main" id="{527D3FA1-2D62-4723-8243-683F244AACF1}"/>
              </a:ext>
            </a:extLst>
          </p:cNvPr>
          <p:cNvSpPr>
            <a:spLocks noGrp="1"/>
          </p:cNvSpPr>
          <p:nvPr>
            <p:ph type="dt" sz="half" idx="10"/>
          </p:nvPr>
        </p:nvSpPr>
        <p:spPr/>
        <p:txBody>
          <a:bodyPr/>
          <a:lstStyle/>
          <a:p>
            <a:fld id="{C86ED636-6AEF-4849-BDA9-D76F991752D1}" type="datetimeFigureOut">
              <a:rPr lang="fi-FI" smtClean="0"/>
              <a:t>6.2.2025</a:t>
            </a:fld>
            <a:endParaRPr lang="fi-FI"/>
          </a:p>
        </p:txBody>
      </p:sp>
      <p:sp>
        <p:nvSpPr>
          <p:cNvPr id="8" name="Footer Placeholder 7">
            <a:extLst>
              <a:ext uri="{FF2B5EF4-FFF2-40B4-BE49-F238E27FC236}">
                <a16:creationId xmlns:a16="http://schemas.microsoft.com/office/drawing/2014/main" id="{0CE19984-CD8A-46FD-8DA5-02AD93EA8B44}"/>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68613916-CD10-4DD7-BB4A-62D54A4F1109}"/>
              </a:ext>
            </a:extLst>
          </p:cNvPr>
          <p:cNvSpPr>
            <a:spLocks noGrp="1"/>
          </p:cNvSpPr>
          <p:nvPr>
            <p:ph type="sldNum" sz="quarter" idx="12"/>
          </p:nvPr>
        </p:nvSpPr>
        <p:spPr/>
        <p:txBody>
          <a:bodyPr/>
          <a:lstStyle/>
          <a:p>
            <a:fld id="{B80F975A-4D37-4B2B-A9B8-895FC8783F41}" type="slidenum">
              <a:rPr lang="fi-FI" smtClean="0"/>
              <a:t>‹#›</a:t>
            </a:fld>
            <a:endParaRPr lang="fi-FI"/>
          </a:p>
        </p:txBody>
      </p:sp>
    </p:spTree>
    <p:extLst>
      <p:ext uri="{BB962C8B-B14F-4D97-AF65-F5344CB8AC3E}">
        <p14:creationId xmlns:p14="http://schemas.microsoft.com/office/powerpoint/2010/main" val="14494558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A2C27-1D13-4AE4-864B-43B81C6DC87A}"/>
              </a:ext>
            </a:extLst>
          </p:cNvPr>
          <p:cNvSpPr>
            <a:spLocks noGrp="1"/>
          </p:cNvSpPr>
          <p:nvPr>
            <p:ph type="title"/>
          </p:nvPr>
        </p:nvSpPr>
        <p:spPr/>
        <p:txBody>
          <a:bodyPr/>
          <a:lstStyle/>
          <a:p>
            <a:r>
              <a:rPr lang="en-US"/>
              <a:t>Click to edit Master title style</a:t>
            </a:r>
            <a:endParaRPr lang="fi-FI"/>
          </a:p>
        </p:txBody>
      </p:sp>
      <p:sp>
        <p:nvSpPr>
          <p:cNvPr id="3" name="Date Placeholder 2">
            <a:extLst>
              <a:ext uri="{FF2B5EF4-FFF2-40B4-BE49-F238E27FC236}">
                <a16:creationId xmlns:a16="http://schemas.microsoft.com/office/drawing/2014/main" id="{31D2D861-14CC-4032-9FCE-A7A9434991F7}"/>
              </a:ext>
            </a:extLst>
          </p:cNvPr>
          <p:cNvSpPr>
            <a:spLocks noGrp="1"/>
          </p:cNvSpPr>
          <p:nvPr>
            <p:ph type="dt" sz="half" idx="10"/>
          </p:nvPr>
        </p:nvSpPr>
        <p:spPr/>
        <p:txBody>
          <a:bodyPr/>
          <a:lstStyle/>
          <a:p>
            <a:fld id="{C86ED636-6AEF-4849-BDA9-D76F991752D1}" type="datetimeFigureOut">
              <a:rPr lang="fi-FI" smtClean="0"/>
              <a:t>6.2.2025</a:t>
            </a:fld>
            <a:endParaRPr lang="fi-FI"/>
          </a:p>
        </p:txBody>
      </p:sp>
      <p:sp>
        <p:nvSpPr>
          <p:cNvPr id="4" name="Footer Placeholder 3">
            <a:extLst>
              <a:ext uri="{FF2B5EF4-FFF2-40B4-BE49-F238E27FC236}">
                <a16:creationId xmlns:a16="http://schemas.microsoft.com/office/drawing/2014/main" id="{76751769-0FBA-435C-80E6-E0F0B2285A1D}"/>
              </a:ext>
            </a:extLst>
          </p:cNvPr>
          <p:cNvSpPr>
            <a:spLocks noGrp="1"/>
          </p:cNvSpPr>
          <p:nvPr>
            <p:ph type="ftr" sz="quarter" idx="11"/>
          </p:nvPr>
        </p:nvSpPr>
        <p:spPr/>
        <p:txBody>
          <a:bodyPr/>
          <a:lstStyle/>
          <a:p>
            <a:endParaRPr lang="fi-FI"/>
          </a:p>
        </p:txBody>
      </p:sp>
      <p:sp>
        <p:nvSpPr>
          <p:cNvPr id="5" name="Slide Number Placeholder 4">
            <a:extLst>
              <a:ext uri="{FF2B5EF4-FFF2-40B4-BE49-F238E27FC236}">
                <a16:creationId xmlns:a16="http://schemas.microsoft.com/office/drawing/2014/main" id="{04DA7787-450A-454E-84AE-0AC6D9AFC59C}"/>
              </a:ext>
            </a:extLst>
          </p:cNvPr>
          <p:cNvSpPr>
            <a:spLocks noGrp="1"/>
          </p:cNvSpPr>
          <p:nvPr>
            <p:ph type="sldNum" sz="quarter" idx="12"/>
          </p:nvPr>
        </p:nvSpPr>
        <p:spPr/>
        <p:txBody>
          <a:bodyPr/>
          <a:lstStyle/>
          <a:p>
            <a:fld id="{B80F975A-4D37-4B2B-A9B8-895FC8783F41}" type="slidenum">
              <a:rPr lang="fi-FI" smtClean="0"/>
              <a:t>‹#›</a:t>
            </a:fld>
            <a:endParaRPr lang="fi-FI"/>
          </a:p>
        </p:txBody>
      </p:sp>
    </p:spTree>
    <p:extLst>
      <p:ext uri="{BB962C8B-B14F-4D97-AF65-F5344CB8AC3E}">
        <p14:creationId xmlns:p14="http://schemas.microsoft.com/office/powerpoint/2010/main" val="25790739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366514-428C-4B87-946F-702B1FCD8AB0}"/>
              </a:ext>
            </a:extLst>
          </p:cNvPr>
          <p:cNvSpPr>
            <a:spLocks noGrp="1"/>
          </p:cNvSpPr>
          <p:nvPr>
            <p:ph type="dt" sz="half" idx="10"/>
          </p:nvPr>
        </p:nvSpPr>
        <p:spPr/>
        <p:txBody>
          <a:bodyPr/>
          <a:lstStyle/>
          <a:p>
            <a:fld id="{C86ED636-6AEF-4849-BDA9-D76F991752D1}" type="datetimeFigureOut">
              <a:rPr lang="fi-FI" smtClean="0"/>
              <a:t>6.2.2025</a:t>
            </a:fld>
            <a:endParaRPr lang="fi-FI"/>
          </a:p>
        </p:txBody>
      </p:sp>
      <p:sp>
        <p:nvSpPr>
          <p:cNvPr id="3" name="Footer Placeholder 2">
            <a:extLst>
              <a:ext uri="{FF2B5EF4-FFF2-40B4-BE49-F238E27FC236}">
                <a16:creationId xmlns:a16="http://schemas.microsoft.com/office/drawing/2014/main" id="{9E8DAEDA-6D0C-41B0-8DFE-770E46A145DD}"/>
              </a:ext>
            </a:extLst>
          </p:cNvPr>
          <p:cNvSpPr>
            <a:spLocks noGrp="1"/>
          </p:cNvSpPr>
          <p:nvPr>
            <p:ph type="ftr" sz="quarter" idx="11"/>
          </p:nvPr>
        </p:nvSpPr>
        <p:spPr/>
        <p:txBody>
          <a:bodyPr/>
          <a:lstStyle/>
          <a:p>
            <a:endParaRPr lang="fi-FI"/>
          </a:p>
        </p:txBody>
      </p:sp>
      <p:sp>
        <p:nvSpPr>
          <p:cNvPr id="4" name="Slide Number Placeholder 3">
            <a:extLst>
              <a:ext uri="{FF2B5EF4-FFF2-40B4-BE49-F238E27FC236}">
                <a16:creationId xmlns:a16="http://schemas.microsoft.com/office/drawing/2014/main" id="{FE654727-7BE8-4CFA-8270-6D2009F2A65C}"/>
              </a:ext>
            </a:extLst>
          </p:cNvPr>
          <p:cNvSpPr>
            <a:spLocks noGrp="1"/>
          </p:cNvSpPr>
          <p:nvPr>
            <p:ph type="sldNum" sz="quarter" idx="12"/>
          </p:nvPr>
        </p:nvSpPr>
        <p:spPr/>
        <p:txBody>
          <a:bodyPr/>
          <a:lstStyle/>
          <a:p>
            <a:fld id="{B80F975A-4D37-4B2B-A9B8-895FC8783F41}" type="slidenum">
              <a:rPr lang="fi-FI" smtClean="0"/>
              <a:t>‹#›</a:t>
            </a:fld>
            <a:endParaRPr lang="fi-FI"/>
          </a:p>
        </p:txBody>
      </p:sp>
    </p:spTree>
    <p:extLst>
      <p:ext uri="{BB962C8B-B14F-4D97-AF65-F5344CB8AC3E}">
        <p14:creationId xmlns:p14="http://schemas.microsoft.com/office/powerpoint/2010/main" val="41115058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B26AD-C3DA-433F-8DCC-3476774B51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i-FI"/>
          </a:p>
        </p:txBody>
      </p:sp>
      <p:sp>
        <p:nvSpPr>
          <p:cNvPr id="3" name="Content Placeholder 2">
            <a:extLst>
              <a:ext uri="{FF2B5EF4-FFF2-40B4-BE49-F238E27FC236}">
                <a16:creationId xmlns:a16="http://schemas.microsoft.com/office/drawing/2014/main" id="{351A93C6-7F2E-4F3D-87F3-6BE8DE4E5F0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Text Placeholder 3">
            <a:extLst>
              <a:ext uri="{FF2B5EF4-FFF2-40B4-BE49-F238E27FC236}">
                <a16:creationId xmlns:a16="http://schemas.microsoft.com/office/drawing/2014/main" id="{ADE7F74A-CAF6-40DA-AE09-30089509DE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1E683B-9EC3-4EBD-81EA-A613505906CA}"/>
              </a:ext>
            </a:extLst>
          </p:cNvPr>
          <p:cNvSpPr>
            <a:spLocks noGrp="1"/>
          </p:cNvSpPr>
          <p:nvPr>
            <p:ph type="dt" sz="half" idx="10"/>
          </p:nvPr>
        </p:nvSpPr>
        <p:spPr/>
        <p:txBody>
          <a:bodyPr/>
          <a:lstStyle/>
          <a:p>
            <a:fld id="{C86ED636-6AEF-4849-BDA9-D76F991752D1}" type="datetimeFigureOut">
              <a:rPr lang="fi-FI" smtClean="0"/>
              <a:t>6.2.2025</a:t>
            </a:fld>
            <a:endParaRPr lang="fi-FI"/>
          </a:p>
        </p:txBody>
      </p:sp>
      <p:sp>
        <p:nvSpPr>
          <p:cNvPr id="6" name="Footer Placeholder 5">
            <a:extLst>
              <a:ext uri="{FF2B5EF4-FFF2-40B4-BE49-F238E27FC236}">
                <a16:creationId xmlns:a16="http://schemas.microsoft.com/office/drawing/2014/main" id="{5F9A090F-B59C-4C1E-BCD2-33805B744E80}"/>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21313561-DF38-4D4D-BA43-2891AFAC0489}"/>
              </a:ext>
            </a:extLst>
          </p:cNvPr>
          <p:cNvSpPr>
            <a:spLocks noGrp="1"/>
          </p:cNvSpPr>
          <p:nvPr>
            <p:ph type="sldNum" sz="quarter" idx="12"/>
          </p:nvPr>
        </p:nvSpPr>
        <p:spPr/>
        <p:txBody>
          <a:bodyPr/>
          <a:lstStyle/>
          <a:p>
            <a:fld id="{B80F975A-4D37-4B2B-A9B8-895FC8783F41}" type="slidenum">
              <a:rPr lang="fi-FI" smtClean="0"/>
              <a:t>‹#›</a:t>
            </a:fld>
            <a:endParaRPr lang="fi-FI"/>
          </a:p>
        </p:txBody>
      </p:sp>
    </p:spTree>
    <p:extLst>
      <p:ext uri="{BB962C8B-B14F-4D97-AF65-F5344CB8AC3E}">
        <p14:creationId xmlns:p14="http://schemas.microsoft.com/office/powerpoint/2010/main" val="36595406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1314A-1660-40FB-80C9-6C5CAD2EEA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i-FI"/>
          </a:p>
        </p:txBody>
      </p:sp>
      <p:sp>
        <p:nvSpPr>
          <p:cNvPr id="3" name="Picture Placeholder 2">
            <a:extLst>
              <a:ext uri="{FF2B5EF4-FFF2-40B4-BE49-F238E27FC236}">
                <a16:creationId xmlns:a16="http://schemas.microsoft.com/office/drawing/2014/main" id="{1AA8A2C4-72D4-4C5D-A34D-5BF89B9AE8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xt Placeholder 3">
            <a:extLst>
              <a:ext uri="{FF2B5EF4-FFF2-40B4-BE49-F238E27FC236}">
                <a16:creationId xmlns:a16="http://schemas.microsoft.com/office/drawing/2014/main" id="{51DAEE86-2EEB-46CC-8428-7493B0934C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7FF581-77CC-4BA8-81C2-E14C96721AC1}"/>
              </a:ext>
            </a:extLst>
          </p:cNvPr>
          <p:cNvSpPr>
            <a:spLocks noGrp="1"/>
          </p:cNvSpPr>
          <p:nvPr>
            <p:ph type="dt" sz="half" idx="10"/>
          </p:nvPr>
        </p:nvSpPr>
        <p:spPr/>
        <p:txBody>
          <a:bodyPr/>
          <a:lstStyle/>
          <a:p>
            <a:fld id="{C86ED636-6AEF-4849-BDA9-D76F991752D1}" type="datetimeFigureOut">
              <a:rPr lang="fi-FI" smtClean="0"/>
              <a:t>6.2.2025</a:t>
            </a:fld>
            <a:endParaRPr lang="fi-FI"/>
          </a:p>
        </p:txBody>
      </p:sp>
      <p:sp>
        <p:nvSpPr>
          <p:cNvPr id="6" name="Footer Placeholder 5">
            <a:extLst>
              <a:ext uri="{FF2B5EF4-FFF2-40B4-BE49-F238E27FC236}">
                <a16:creationId xmlns:a16="http://schemas.microsoft.com/office/drawing/2014/main" id="{7D76C600-70F5-4E26-9813-A01FCC025923}"/>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8C0C34CB-4361-4CA1-B25B-346B135AE133}"/>
              </a:ext>
            </a:extLst>
          </p:cNvPr>
          <p:cNvSpPr>
            <a:spLocks noGrp="1"/>
          </p:cNvSpPr>
          <p:nvPr>
            <p:ph type="sldNum" sz="quarter" idx="12"/>
          </p:nvPr>
        </p:nvSpPr>
        <p:spPr/>
        <p:txBody>
          <a:bodyPr/>
          <a:lstStyle/>
          <a:p>
            <a:fld id="{B80F975A-4D37-4B2B-A9B8-895FC8783F41}" type="slidenum">
              <a:rPr lang="fi-FI" smtClean="0"/>
              <a:t>‹#›</a:t>
            </a:fld>
            <a:endParaRPr lang="fi-FI"/>
          </a:p>
        </p:txBody>
      </p:sp>
    </p:spTree>
    <p:extLst>
      <p:ext uri="{BB962C8B-B14F-4D97-AF65-F5344CB8AC3E}">
        <p14:creationId xmlns:p14="http://schemas.microsoft.com/office/powerpoint/2010/main" val="34333986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5BD729-9DEE-4BD5-B189-15B77B7284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i-FI"/>
          </a:p>
        </p:txBody>
      </p:sp>
      <p:sp>
        <p:nvSpPr>
          <p:cNvPr id="3" name="Text Placeholder 2">
            <a:extLst>
              <a:ext uri="{FF2B5EF4-FFF2-40B4-BE49-F238E27FC236}">
                <a16:creationId xmlns:a16="http://schemas.microsoft.com/office/drawing/2014/main" id="{A4029782-0A89-4475-B8DE-ADC910BE8D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504E754A-F9FB-48FD-8E30-69E1AA7CE3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6ED636-6AEF-4849-BDA9-D76F991752D1}" type="datetimeFigureOut">
              <a:rPr lang="fi-FI" smtClean="0"/>
              <a:t>6.2.2025</a:t>
            </a:fld>
            <a:endParaRPr lang="fi-FI"/>
          </a:p>
        </p:txBody>
      </p:sp>
      <p:sp>
        <p:nvSpPr>
          <p:cNvPr id="5" name="Footer Placeholder 4">
            <a:extLst>
              <a:ext uri="{FF2B5EF4-FFF2-40B4-BE49-F238E27FC236}">
                <a16:creationId xmlns:a16="http://schemas.microsoft.com/office/drawing/2014/main" id="{0284E3F9-C9B4-49D1-89DF-AA141E42A8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Slide Number Placeholder 5">
            <a:extLst>
              <a:ext uri="{FF2B5EF4-FFF2-40B4-BE49-F238E27FC236}">
                <a16:creationId xmlns:a16="http://schemas.microsoft.com/office/drawing/2014/main" id="{439C68CA-895C-4C42-81C5-DF11DC05FE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0F975A-4D37-4B2B-A9B8-895FC8783F41}" type="slidenum">
              <a:rPr lang="fi-FI" smtClean="0"/>
              <a:t>‹#›</a:t>
            </a:fld>
            <a:endParaRPr lang="fi-FI"/>
          </a:p>
        </p:txBody>
      </p:sp>
    </p:spTree>
    <p:extLst>
      <p:ext uri="{BB962C8B-B14F-4D97-AF65-F5344CB8AC3E}">
        <p14:creationId xmlns:p14="http://schemas.microsoft.com/office/powerpoint/2010/main" val="10259725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microsoft.com/office/2018/10/relationships/comments" Target="../comments/modernComment_12E_BC4CD946.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ruokavirasto.fi/globalassets/tuet/maatalous/neuvontakorvaus-neuvojille/yhteiset_ojitusinvestoinnit.pdf" TargetMode="External"/><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hyperlink" Target="https://doi.org/10.3390/su13169349"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syke.fi/fi-FI/Tutkimus__kehittaminen/Tutkimus_ja_kehittamishankkeet/Hankkeet/Valumavesihanke/Julkaisut_ja_materiaalit" TargetMode="External"/><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2.xml.rels><?xml version="1.0" encoding="UTF-8" standalone="yes"?>
<Relationships xmlns="http://schemas.openxmlformats.org/package/2006/relationships"><Relationship Id="rId3" Type="http://schemas.openxmlformats.org/officeDocument/2006/relationships/hyperlink" Target="https://www.syke.fi/fi-FI/Tutkimus__kehittaminen/Tutkimus_ja_kehittamishankkeet/Hankkeet/Valumavesihanke" TargetMode="External"/><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6.jpg"/><Relationship Id="rId2" Type="http://schemas.microsoft.com/office/2018/10/relationships/comments" Target="../comments/modernComment_145_4F9C434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ruokavirasto.fi/tuet/maatalous/peltotuet/kosteikkojen-hoitosopimus/sopimusehdot-kosteikkojen-hoito/kosteikkojen-hoitosopimus-2024/#Luku6" TargetMode="External"/><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jpg"/><Relationship Id="rId2" Type="http://schemas.microsoft.com/office/2018/10/relationships/comments" Target="../comments/modernComment_14D_845B7B96.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3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hyperlink" Target="https://www.syke.fi/fi/projektit/menetelmia-maa-ja-metsatalouden-kestavaan-vesienhallintaan-valumavesi-hanke" TargetMode="External"/><Relationship Id="rId2" Type="http://schemas.openxmlformats.org/officeDocument/2006/relationships/image" Target="../media/image22.jp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4.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g"/><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84492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88445D0-EDE5-4EB3-9F63-54A88CFEA967}"/>
              </a:ext>
            </a:extLst>
          </p:cNvPr>
          <p:cNvSpPr>
            <a:spLocks noGrp="1"/>
          </p:cNvSpPr>
          <p:nvPr>
            <p:ph type="title"/>
          </p:nvPr>
        </p:nvSpPr>
        <p:spPr>
          <a:xfrm>
            <a:off x="1460938" y="365125"/>
            <a:ext cx="9207062" cy="1325563"/>
          </a:xfrm>
        </p:spPr>
        <p:txBody>
          <a:bodyPr/>
          <a:lstStyle/>
          <a:p>
            <a:pPr algn="ctr"/>
            <a:r>
              <a:rPr lang="fi-FI" dirty="0"/>
              <a:t>Kaksitasouomien hydraulinen suunnittelu ja ylläpito</a:t>
            </a:r>
            <a:endParaRPr lang="fi-FI" dirty="0">
              <a:latin typeface="Century Gothic" panose="020B0502020202020204" pitchFamily="34" charset="0"/>
            </a:endParaRPr>
          </a:p>
        </p:txBody>
      </p:sp>
      <p:sp>
        <p:nvSpPr>
          <p:cNvPr id="5" name="Content Placeholder 4">
            <a:extLst>
              <a:ext uri="{FF2B5EF4-FFF2-40B4-BE49-F238E27FC236}">
                <a16:creationId xmlns:a16="http://schemas.microsoft.com/office/drawing/2014/main" id="{94778E58-914F-4F29-B2AB-9F1BE69B08A1}"/>
              </a:ext>
            </a:extLst>
          </p:cNvPr>
          <p:cNvSpPr>
            <a:spLocks noGrp="1"/>
          </p:cNvSpPr>
          <p:nvPr>
            <p:ph sz="half" idx="1"/>
          </p:nvPr>
        </p:nvSpPr>
        <p:spPr>
          <a:xfrm>
            <a:off x="838199" y="1825625"/>
            <a:ext cx="9966649" cy="4351338"/>
          </a:xfrm>
        </p:spPr>
        <p:txBody>
          <a:bodyPr vert="horz" lIns="91440" tIns="45720" rIns="91440" bIns="45720" rtlCol="0" anchor="t">
            <a:normAutofit/>
          </a:bodyPr>
          <a:lstStyle/>
          <a:p>
            <a:r>
              <a:rPr lang="fi-FI" dirty="0"/>
              <a:t>Tasanne keskivirtaaman korkeudelle tai vähän alemmas, niin että veden alla 2-4 kk/vuodesta</a:t>
            </a:r>
          </a:p>
          <a:p>
            <a:r>
              <a:rPr lang="fi-FI" dirty="0"/>
              <a:t>Optimaalinen mitoitus = ei turhia kustannuksia (kaivumassat säätelevät toteutuskustannuksia)</a:t>
            </a:r>
          </a:p>
          <a:p>
            <a:r>
              <a:rPr lang="fi-FI" dirty="0"/>
              <a:t>Kasvillisuuden virtausvastus ja kiintoaineprosessit huomioitava uomien mitoituksessa: hoidettu </a:t>
            </a:r>
            <a:r>
              <a:rPr lang="fi-FI" dirty="0" err="1"/>
              <a:t>vs</a:t>
            </a:r>
            <a:r>
              <a:rPr lang="fi-FI" dirty="0"/>
              <a:t> hoitamaton kasvillisuus</a:t>
            </a:r>
          </a:p>
          <a:p>
            <a:r>
              <a:rPr lang="fi-FI" dirty="0"/>
              <a:t>Salaojavesien purkautuminen voi aiheuttaa eroosiota, mitä voi hallita ns. hevosenkenkäkosteikolla</a:t>
            </a:r>
          </a:p>
          <a:p>
            <a:endParaRPr lang="fi-FI" dirty="0">
              <a:latin typeface="Gill Sans MT" panose="020B0502020104020203" pitchFamily="34" charset="0"/>
            </a:endParaRPr>
          </a:p>
        </p:txBody>
      </p:sp>
    </p:spTree>
    <p:extLst>
      <p:ext uri="{BB962C8B-B14F-4D97-AF65-F5344CB8AC3E}">
        <p14:creationId xmlns:p14="http://schemas.microsoft.com/office/powerpoint/2010/main" val="3159152966"/>
      </p:ext>
    </p:extLst>
  </p:cSld>
  <p:clrMapOvr>
    <a:masterClrMapping/>
  </p:clrMapOvr>
  <p:extLst>
    <p:ext uri="{6950BFC3-D8DA-4A85-94F7-54DA5524770B}">
      <p188:commentRel xmlns:p188="http://schemas.microsoft.com/office/powerpoint/2018/8/main" r:id="rId2"/>
    </p:ext>
  </p:extLs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EFDD5-3C7D-4D34-8D33-3AD4AE0A973F}"/>
              </a:ext>
            </a:extLst>
          </p:cNvPr>
          <p:cNvSpPr>
            <a:spLocks noGrp="1"/>
          </p:cNvSpPr>
          <p:nvPr>
            <p:ph type="title"/>
          </p:nvPr>
        </p:nvSpPr>
        <p:spPr>
          <a:xfrm>
            <a:off x="1633728" y="365125"/>
            <a:ext cx="8863584" cy="1325563"/>
          </a:xfrm>
        </p:spPr>
        <p:txBody>
          <a:bodyPr/>
          <a:lstStyle/>
          <a:p>
            <a:pPr algn="ctr"/>
            <a:r>
              <a:rPr lang="fi-FI" dirty="0"/>
              <a:t>Kaksitasouomien suunnittelussa huomioitavaa: vedenlaatu</a:t>
            </a:r>
            <a:endParaRPr lang="fi-FI" dirty="0">
              <a:latin typeface="Century Gothic" panose="020B0502020202020204" pitchFamily="34" charset="0"/>
            </a:endParaRPr>
          </a:p>
        </p:txBody>
      </p:sp>
      <p:sp>
        <p:nvSpPr>
          <p:cNvPr id="3" name="Content Placeholder 2">
            <a:extLst>
              <a:ext uri="{FF2B5EF4-FFF2-40B4-BE49-F238E27FC236}">
                <a16:creationId xmlns:a16="http://schemas.microsoft.com/office/drawing/2014/main" id="{AB508ED8-FCD2-4EB7-AAC6-395471800AF8}"/>
              </a:ext>
            </a:extLst>
          </p:cNvPr>
          <p:cNvSpPr>
            <a:spLocks noGrp="1"/>
          </p:cNvSpPr>
          <p:nvPr>
            <p:ph idx="1"/>
          </p:nvPr>
        </p:nvSpPr>
        <p:spPr/>
        <p:txBody>
          <a:bodyPr>
            <a:normAutofit/>
          </a:bodyPr>
          <a:lstStyle/>
          <a:p>
            <a:r>
              <a:rPr lang="fi-FI" sz="2000" dirty="0"/>
              <a:t>Aiemmin kasautuneen lietteen liikkeellelähtö pääuomasta tasanteen kaivamisen jälkeen</a:t>
            </a:r>
          </a:p>
          <a:p>
            <a:pPr marL="558900" lvl="1" indent="-342900">
              <a:buFontTx/>
              <a:buChar char="-"/>
            </a:pPr>
            <a:r>
              <a:rPr lang="fi-FI" sz="2000" dirty="0"/>
              <a:t>pohjan aleneminen huomioitava tulvatasanteen korkeusaseman mitoituksessa</a:t>
            </a:r>
          </a:p>
          <a:p>
            <a:pPr marL="558900" lvl="1" indent="-342900">
              <a:buFontTx/>
              <a:buChar char="-"/>
            </a:pPr>
            <a:r>
              <a:rPr lang="fi-FI" sz="2000" dirty="0"/>
              <a:t>alavirtaan kosteikko tai </a:t>
            </a:r>
            <a:r>
              <a:rPr lang="fi-FI" sz="2000" dirty="0" err="1"/>
              <a:t>laskeutusallas</a:t>
            </a:r>
            <a:endParaRPr lang="fi-FI" sz="2000" dirty="0"/>
          </a:p>
          <a:p>
            <a:pPr marL="558900" lvl="1" indent="-342900">
              <a:buFontTx/>
              <a:buChar char="-"/>
            </a:pPr>
            <a:r>
              <a:rPr lang="fi-FI" sz="2000" dirty="0"/>
              <a:t>lietteen kaivaminen alivesiuoman pohjasta missä ei erityisiä luontoarvoja </a:t>
            </a:r>
          </a:p>
          <a:p>
            <a:r>
              <a:rPr lang="fi-FI" sz="2000" dirty="0"/>
              <a:t>Vedenlaatuhyödyt todennäköisesti suuremmat jos salaojat laskevat tasanteelle</a:t>
            </a:r>
          </a:p>
          <a:p>
            <a:pPr lvl="1"/>
            <a:r>
              <a:rPr lang="fi-FI" sz="2000" dirty="0"/>
              <a:t>jos korkeussuhteet sallivat: tilaa kasautuvalle sedimentille</a:t>
            </a:r>
          </a:p>
          <a:p>
            <a:r>
              <a:rPr lang="fi-FI" sz="2000" dirty="0"/>
              <a:t>1 vs. 2-puoleinen tasanne? 1-puoleisella ekologinen häiriö pienempi ja kasvillisuus leviää helpommin; 2-puoleisella mahdollisesti paremmat vedenlaatuhyödyt</a:t>
            </a:r>
          </a:p>
          <a:p>
            <a:endParaRPr lang="fi-FI" dirty="0">
              <a:latin typeface="Gill Sans MT" panose="020B0502020104020203" pitchFamily="34" charset="0"/>
            </a:endParaRPr>
          </a:p>
        </p:txBody>
      </p:sp>
    </p:spTree>
    <p:extLst>
      <p:ext uri="{BB962C8B-B14F-4D97-AF65-F5344CB8AC3E}">
        <p14:creationId xmlns:p14="http://schemas.microsoft.com/office/powerpoint/2010/main" val="15029090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EFDD5-3C7D-4D34-8D33-3AD4AE0A973F}"/>
              </a:ext>
            </a:extLst>
          </p:cNvPr>
          <p:cNvSpPr>
            <a:spLocks noGrp="1"/>
          </p:cNvSpPr>
          <p:nvPr>
            <p:ph type="title"/>
          </p:nvPr>
        </p:nvSpPr>
        <p:spPr>
          <a:xfrm>
            <a:off x="1633728" y="365125"/>
            <a:ext cx="8863584" cy="1325563"/>
          </a:xfrm>
        </p:spPr>
        <p:txBody>
          <a:bodyPr/>
          <a:lstStyle/>
          <a:p>
            <a:pPr algn="ctr"/>
            <a:r>
              <a:rPr lang="fi-FI" dirty="0"/>
              <a:t>Tietoa kaksitasouomien kustannuksista</a:t>
            </a:r>
            <a:endParaRPr lang="fi-FI" dirty="0">
              <a:latin typeface="Century Gothic" panose="020B0502020202020204" pitchFamily="34" charset="0"/>
            </a:endParaRPr>
          </a:p>
        </p:txBody>
      </p:sp>
      <p:sp>
        <p:nvSpPr>
          <p:cNvPr id="3" name="Content Placeholder 2">
            <a:extLst>
              <a:ext uri="{FF2B5EF4-FFF2-40B4-BE49-F238E27FC236}">
                <a16:creationId xmlns:a16="http://schemas.microsoft.com/office/drawing/2014/main" id="{AB508ED8-FCD2-4EB7-AAC6-395471800AF8}"/>
              </a:ext>
            </a:extLst>
          </p:cNvPr>
          <p:cNvSpPr>
            <a:spLocks noGrp="1"/>
          </p:cNvSpPr>
          <p:nvPr>
            <p:ph idx="1"/>
          </p:nvPr>
        </p:nvSpPr>
        <p:spPr/>
        <p:txBody>
          <a:bodyPr>
            <a:normAutofit lnSpcReduction="10000"/>
          </a:bodyPr>
          <a:lstStyle/>
          <a:p>
            <a:r>
              <a:rPr lang="fi-FI" sz="2400" dirty="0"/>
              <a:t>Rakennuskustannukset keskimäärin noin 3-4-kertaiset verrattuna perinteiseen perkaukseen</a:t>
            </a:r>
          </a:p>
          <a:p>
            <a:r>
              <a:rPr lang="fi-FI" sz="2400" dirty="0"/>
              <a:t>60 v tarkastelujaksolla kokonaiskustannukset noin 2 kertaa suuremmat kuin perinteisessä perkauksessa</a:t>
            </a:r>
          </a:p>
          <a:p>
            <a:r>
              <a:rPr lang="fi-FI" sz="2400" dirty="0"/>
              <a:t>Kaksitasouomilla saadaan rahallisesti mitattavia lisähyötyjä/vältetään haittoja perinteiseen perkaukseen verrattuna erit. biodiversiteetiltään rikkaissa kohteissa</a:t>
            </a:r>
          </a:p>
          <a:p>
            <a:r>
              <a:rPr lang="fi-FI" sz="2400" dirty="0"/>
              <a:t>Kaksitasouomien rakentamiseen voi saada tukea </a:t>
            </a:r>
            <a:r>
              <a:rPr lang="fi-FI" sz="2400" dirty="0" err="1"/>
              <a:t>CAP:n</a:t>
            </a:r>
            <a:r>
              <a:rPr lang="fi-FI" sz="2400" dirty="0"/>
              <a:t> kautta osana yhteisojitusinvestointia tai ei-tuotannollisen investoinnin tukena (Lisätietoa: </a:t>
            </a:r>
            <a:r>
              <a:rPr lang="fi-FI" sz="2400" dirty="0">
                <a:hlinkClick r:id="rId3"/>
              </a:rPr>
              <a:t>yhteiset_ojitusinvestoinnit.pdf</a:t>
            </a:r>
            <a:r>
              <a:rPr lang="fi-FI" sz="2400" dirty="0"/>
              <a:t>)</a:t>
            </a:r>
          </a:p>
          <a:p>
            <a:endParaRPr lang="fi-FI" sz="2400" dirty="0"/>
          </a:p>
          <a:p>
            <a:pPr marL="0" indent="0">
              <a:buNone/>
            </a:pPr>
            <a:r>
              <a:rPr lang="fi-FI" sz="1600" dirty="0"/>
              <a:t>Lähde: Västilä ym.  2021. Agricultural </a:t>
            </a:r>
            <a:r>
              <a:rPr lang="fi-FI" sz="1600" dirty="0" err="1"/>
              <a:t>Water</a:t>
            </a:r>
            <a:r>
              <a:rPr lang="fi-FI" sz="1600" dirty="0"/>
              <a:t> Management Using </a:t>
            </a:r>
            <a:r>
              <a:rPr lang="fi-FI" sz="1600" dirty="0" err="1"/>
              <a:t>Two-Stage</a:t>
            </a:r>
            <a:r>
              <a:rPr lang="fi-FI" sz="1600" dirty="0"/>
              <a:t> </a:t>
            </a:r>
            <a:r>
              <a:rPr lang="fi-FI" sz="1600" dirty="0" err="1"/>
              <a:t>Channels</a:t>
            </a:r>
            <a:r>
              <a:rPr lang="fi-FI" sz="1600" dirty="0"/>
              <a:t>: Performance and </a:t>
            </a:r>
            <a:r>
              <a:rPr lang="fi-FI" sz="1600" dirty="0" err="1"/>
              <a:t>Policy</a:t>
            </a:r>
            <a:r>
              <a:rPr lang="fi-FI" sz="1600" dirty="0"/>
              <a:t> </a:t>
            </a:r>
            <a:r>
              <a:rPr lang="fi-FI" sz="1600" dirty="0" err="1"/>
              <a:t>Recommendations</a:t>
            </a:r>
            <a:r>
              <a:rPr lang="fi-FI" sz="1600" dirty="0"/>
              <a:t> </a:t>
            </a:r>
            <a:r>
              <a:rPr lang="fi-FI" sz="1600" dirty="0" err="1"/>
              <a:t>Based</a:t>
            </a:r>
            <a:r>
              <a:rPr lang="fi-FI" sz="1600" dirty="0"/>
              <a:t> on </a:t>
            </a:r>
            <a:r>
              <a:rPr lang="fi-FI" sz="1600" dirty="0" err="1"/>
              <a:t>Northern</a:t>
            </a:r>
            <a:r>
              <a:rPr lang="fi-FI" sz="1600" dirty="0"/>
              <a:t> European </a:t>
            </a:r>
            <a:r>
              <a:rPr lang="fi-FI" sz="1600" dirty="0" err="1"/>
              <a:t>Experiences</a:t>
            </a:r>
            <a:r>
              <a:rPr lang="fi-FI" sz="1600" dirty="0"/>
              <a:t>. </a:t>
            </a:r>
            <a:r>
              <a:rPr lang="fi-FI" sz="1600" i="1" dirty="0" err="1"/>
              <a:t>Sustainability</a:t>
            </a:r>
            <a:r>
              <a:rPr lang="fi-FI" sz="1600" dirty="0"/>
              <a:t> 2021, 13(16), 9349; </a:t>
            </a:r>
            <a:r>
              <a:rPr lang="fi-FI" sz="1600" dirty="0">
                <a:hlinkClick r:id="rId4"/>
              </a:rPr>
              <a:t>https://doi.org/10.3390/su13169349</a:t>
            </a:r>
            <a:r>
              <a:rPr lang="fi-FI" sz="1600" dirty="0"/>
              <a:t>)</a:t>
            </a:r>
          </a:p>
          <a:p>
            <a:pPr marL="0" indent="0">
              <a:buNone/>
            </a:pPr>
            <a:endParaRPr lang="fi-FI" sz="1600" dirty="0"/>
          </a:p>
          <a:p>
            <a:endParaRPr lang="fi-FI" sz="2400" dirty="0"/>
          </a:p>
        </p:txBody>
      </p:sp>
    </p:spTree>
    <p:extLst>
      <p:ext uri="{BB962C8B-B14F-4D97-AF65-F5344CB8AC3E}">
        <p14:creationId xmlns:p14="http://schemas.microsoft.com/office/powerpoint/2010/main" val="175066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EFDD5-3C7D-4D34-8D33-3AD4AE0A973F}"/>
              </a:ext>
            </a:extLst>
          </p:cNvPr>
          <p:cNvSpPr>
            <a:spLocks noGrp="1"/>
          </p:cNvSpPr>
          <p:nvPr>
            <p:ph type="title"/>
          </p:nvPr>
        </p:nvSpPr>
        <p:spPr>
          <a:xfrm>
            <a:off x="1633728" y="365125"/>
            <a:ext cx="8863584" cy="1325563"/>
          </a:xfrm>
        </p:spPr>
        <p:txBody>
          <a:bodyPr/>
          <a:lstStyle/>
          <a:p>
            <a:pPr algn="ctr"/>
            <a:r>
              <a:rPr lang="fi-FI" dirty="0"/>
              <a:t>Kaksitasouomat osana metsätalouden vesienhallintaa</a:t>
            </a:r>
            <a:endParaRPr lang="fi-FI" dirty="0">
              <a:latin typeface="Century Gothic" panose="020B0502020202020204" pitchFamily="34" charset="0"/>
            </a:endParaRPr>
          </a:p>
        </p:txBody>
      </p:sp>
      <p:sp>
        <p:nvSpPr>
          <p:cNvPr id="3" name="Content Placeholder 2">
            <a:extLst>
              <a:ext uri="{FF2B5EF4-FFF2-40B4-BE49-F238E27FC236}">
                <a16:creationId xmlns:a16="http://schemas.microsoft.com/office/drawing/2014/main" id="{AB508ED8-FCD2-4EB7-AAC6-395471800AF8}"/>
              </a:ext>
            </a:extLst>
          </p:cNvPr>
          <p:cNvSpPr>
            <a:spLocks noGrp="1"/>
          </p:cNvSpPr>
          <p:nvPr>
            <p:ph idx="1"/>
          </p:nvPr>
        </p:nvSpPr>
        <p:spPr>
          <a:xfrm>
            <a:off x="838200" y="1825626"/>
            <a:ext cx="10515600" cy="3035624"/>
          </a:xfrm>
        </p:spPr>
        <p:txBody>
          <a:bodyPr vert="horz" lIns="91440" tIns="45720" rIns="91440" bIns="45720" rtlCol="0" anchor="t">
            <a:normAutofit/>
          </a:bodyPr>
          <a:lstStyle/>
          <a:p>
            <a:r>
              <a:rPr lang="fi-FI" sz="2400" dirty="0"/>
              <a:t>Metsätaloudessa tulvatasanteista on vähän kokemuksia</a:t>
            </a:r>
            <a:r>
              <a:rPr lang="fi-FI" sz="2400" dirty="0">
                <a:cs typeface="Calibri"/>
              </a:rPr>
              <a:t>, toteutettuja kohteita on muutamia</a:t>
            </a:r>
            <a:endParaRPr lang="fi-FI" sz="2400" dirty="0"/>
          </a:p>
          <a:p>
            <a:r>
              <a:rPr lang="fi-FI" sz="2400" dirty="0">
                <a:cs typeface="Calibri"/>
              </a:rPr>
              <a:t>Kaksitasouomien suunnittelu ja toteutus tulee tehdä huolellisesti, jotta rakenteen toimivuus varmistetaan</a:t>
            </a:r>
          </a:p>
          <a:p>
            <a:r>
              <a:rPr lang="fi-FI" sz="2400" dirty="0">
                <a:cs typeface="Calibri"/>
              </a:rPr>
              <a:t>Kaksitasouoma tulisi sijoittaa laskuojan varteen</a:t>
            </a:r>
          </a:p>
          <a:p>
            <a:r>
              <a:rPr lang="fi-FI" sz="2400" dirty="0">
                <a:cs typeface="Calibri"/>
              </a:rPr>
              <a:t>Kohteen salliessa, pohjapato ja erilaiset ojaan sijoitettavat pienemmät patorakenteet tehostavat kaksitasouoman toimivuutta</a:t>
            </a:r>
          </a:p>
          <a:p>
            <a:endParaRPr lang="fi-FI" sz="2400" dirty="0">
              <a:latin typeface="Gill Sans MT" panose="020B0502020104020203" pitchFamily="34" charset="0"/>
            </a:endParaRPr>
          </a:p>
        </p:txBody>
      </p:sp>
      <p:sp>
        <p:nvSpPr>
          <p:cNvPr id="4" name="Suorakulmio 3">
            <a:extLst>
              <a:ext uri="{FF2B5EF4-FFF2-40B4-BE49-F238E27FC236}">
                <a16:creationId xmlns:a16="http://schemas.microsoft.com/office/drawing/2014/main" id="{7422FE0F-427E-4BA0-9629-24C994EE2BAF}"/>
              </a:ext>
            </a:extLst>
          </p:cNvPr>
          <p:cNvSpPr/>
          <p:nvPr/>
        </p:nvSpPr>
        <p:spPr>
          <a:xfrm>
            <a:off x="908180" y="4861250"/>
            <a:ext cx="10151705" cy="1200329"/>
          </a:xfrm>
          <a:prstGeom prst="rect">
            <a:avLst/>
          </a:prstGeom>
        </p:spPr>
        <p:txBody>
          <a:bodyPr wrap="square">
            <a:spAutoFit/>
          </a:bodyPr>
          <a:lstStyle/>
          <a:p>
            <a:r>
              <a:rPr lang="fi-FI" i="1" dirty="0">
                <a:cs typeface="Calibri"/>
              </a:rPr>
              <a:t>Tulvatasanne toteutetaan siten, että kaivuu tapahtuu pelkästään koneen puolelta vanhaa uomaa. Vanha uoma jää alkuperäiseen leveyteen ja syvyyteen. Siitä muodostuu alivesiuoma toispuoleisen tasanteen reunaan. Mikäli tulvatasanne toteutetaan vanhan uoman molempiin luiskiin, vanha uoma jää koskemattomaksi ja mutkittelevaksi alivesiuomaksi tasanteiden keskelle.</a:t>
            </a:r>
          </a:p>
        </p:txBody>
      </p:sp>
    </p:spTree>
    <p:extLst>
      <p:ext uri="{BB962C8B-B14F-4D97-AF65-F5344CB8AC3E}">
        <p14:creationId xmlns:p14="http://schemas.microsoft.com/office/powerpoint/2010/main" val="23371869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EFDD5-3C7D-4D34-8D33-3AD4AE0A973F}"/>
              </a:ext>
            </a:extLst>
          </p:cNvPr>
          <p:cNvSpPr>
            <a:spLocks noGrp="1"/>
          </p:cNvSpPr>
          <p:nvPr>
            <p:ph type="title"/>
          </p:nvPr>
        </p:nvSpPr>
        <p:spPr>
          <a:xfrm>
            <a:off x="1633728" y="365125"/>
            <a:ext cx="8863584" cy="1325563"/>
          </a:xfrm>
        </p:spPr>
        <p:txBody>
          <a:bodyPr/>
          <a:lstStyle/>
          <a:p>
            <a:pPr algn="ctr"/>
            <a:r>
              <a:rPr lang="fi-FI" dirty="0"/>
              <a:t>Suositukset metsäkohteelle</a:t>
            </a:r>
            <a:endParaRPr lang="fi-FI" dirty="0">
              <a:latin typeface="Century Gothic" panose="020B0502020202020204" pitchFamily="34" charset="0"/>
            </a:endParaRPr>
          </a:p>
        </p:txBody>
      </p:sp>
      <p:sp>
        <p:nvSpPr>
          <p:cNvPr id="3" name="Content Placeholder 2">
            <a:extLst>
              <a:ext uri="{FF2B5EF4-FFF2-40B4-BE49-F238E27FC236}">
                <a16:creationId xmlns:a16="http://schemas.microsoft.com/office/drawing/2014/main" id="{AB508ED8-FCD2-4EB7-AAC6-395471800AF8}"/>
              </a:ext>
            </a:extLst>
          </p:cNvPr>
          <p:cNvSpPr>
            <a:spLocks noGrp="1"/>
          </p:cNvSpPr>
          <p:nvPr>
            <p:ph idx="1"/>
          </p:nvPr>
        </p:nvSpPr>
        <p:spPr>
          <a:xfrm>
            <a:off x="671804" y="1493240"/>
            <a:ext cx="10681996" cy="5364759"/>
          </a:xfrm>
        </p:spPr>
        <p:txBody>
          <a:bodyPr>
            <a:normAutofit/>
          </a:bodyPr>
          <a:lstStyle/>
          <a:p>
            <a:pPr marL="514350" lvl="0" indent="-514350">
              <a:buFont typeface="+mj-lt"/>
              <a:buAutoNum type="arabicPeriod"/>
            </a:pPr>
            <a:r>
              <a:rPr lang="fi-FI" sz="2000" b="1" dirty="0"/>
              <a:t>Valitse tulvatasanteeksi sopiva kohde huolella</a:t>
            </a:r>
          </a:p>
          <a:p>
            <a:pPr lvl="1"/>
            <a:r>
              <a:rPr lang="fi-FI" sz="1800" dirty="0"/>
              <a:t>Huomioitavaa kaksitasouomakohdetta valittaessa</a:t>
            </a:r>
          </a:p>
          <a:p>
            <a:pPr lvl="2"/>
            <a:r>
              <a:rPr lang="fi-FI" sz="1600" dirty="0"/>
              <a:t>heikkotuottoiset metsämaat ja peltoheitot kaksitasouoman sijaintipaikkana</a:t>
            </a:r>
          </a:p>
          <a:p>
            <a:pPr lvl="2"/>
            <a:r>
              <a:rPr lang="fi-FI" sz="1600" dirty="0"/>
              <a:t>alkuperäistä uomaa ei kaiveta eikä muokata</a:t>
            </a:r>
          </a:p>
          <a:p>
            <a:pPr lvl="2"/>
            <a:r>
              <a:rPr lang="fi-FI" sz="1600" dirty="0"/>
              <a:t>maaston kaltevuus ja ojakaltevuus</a:t>
            </a:r>
          </a:p>
          <a:p>
            <a:pPr lvl="3"/>
            <a:r>
              <a:rPr lang="fi-FI" sz="1400" dirty="0"/>
              <a:t>kohteella tulee olla riittävästi kaatoa mutta ei liikaa, kohteeksi tulisi löytää luonnostaan alava paikka </a:t>
            </a:r>
          </a:p>
          <a:p>
            <a:pPr lvl="2"/>
            <a:r>
              <a:rPr lang="fi-FI" sz="1600" dirty="0"/>
              <a:t>laskuojien korko, karikot, kynnykset</a:t>
            </a:r>
          </a:p>
          <a:p>
            <a:pPr lvl="2"/>
            <a:r>
              <a:rPr lang="fi-FI" sz="1600" dirty="0"/>
              <a:t>luonnontilaisen kaltaisten uomien hyödyntäminen, tavoitteena vanhan uoman säilyminen koskemattomana</a:t>
            </a:r>
          </a:p>
          <a:p>
            <a:pPr lvl="2"/>
            <a:r>
              <a:rPr lang="fi-FI" sz="1600" dirty="0"/>
              <a:t>tasanteen oltava osan vuotta kuiva, jotta kasvillisuutta pääsee kehittymään</a:t>
            </a:r>
          </a:p>
          <a:p>
            <a:pPr lvl="1"/>
            <a:r>
              <a:rPr lang="fi-FI" sz="1800" dirty="0"/>
              <a:t>Arvioi vesimäärä ja kuvaa valuma-alue</a:t>
            </a:r>
          </a:p>
          <a:p>
            <a:pPr lvl="1"/>
            <a:r>
              <a:rPr lang="fi-FI" sz="1800" dirty="0"/>
              <a:t>Arvioi maaperä</a:t>
            </a:r>
          </a:p>
          <a:p>
            <a:pPr lvl="2"/>
            <a:r>
              <a:rPr lang="fi-FI" sz="1600" dirty="0"/>
              <a:t>turvekerroksen paksuus, turpeen koostumus, maatuneisuus</a:t>
            </a:r>
          </a:p>
          <a:p>
            <a:pPr lvl="2"/>
            <a:r>
              <a:rPr lang="fi-FI" sz="1600" dirty="0"/>
              <a:t>pohjamaalaji, eroosioherkkyys</a:t>
            </a:r>
          </a:p>
          <a:p>
            <a:pPr lvl="2"/>
            <a:r>
              <a:rPr lang="fi-FI" sz="1600" dirty="0"/>
              <a:t>maaston kivisyys </a:t>
            </a:r>
          </a:p>
          <a:p>
            <a:pPr lvl="2"/>
            <a:r>
              <a:rPr lang="fi-FI" sz="1600" dirty="0"/>
              <a:t>kallionkärjet</a:t>
            </a:r>
          </a:p>
          <a:p>
            <a:pPr lvl="2"/>
            <a:r>
              <a:rPr lang="fi-FI" sz="1600" dirty="0"/>
              <a:t>liekopuut</a:t>
            </a:r>
          </a:p>
          <a:p>
            <a:pPr lvl="2"/>
            <a:r>
              <a:rPr lang="fi-FI" sz="1600" dirty="0"/>
              <a:t>riittävän tiheä rassaus - voi paljastaa esim. kalliokynnysten olemassaolon, joka heikentäisi tulvatasanteen rakentamismahdollisuuksia</a:t>
            </a:r>
          </a:p>
        </p:txBody>
      </p:sp>
      <p:sp>
        <p:nvSpPr>
          <p:cNvPr id="5" name="Tekstiruutu 4">
            <a:extLst>
              <a:ext uri="{FF2B5EF4-FFF2-40B4-BE49-F238E27FC236}">
                <a16:creationId xmlns:a16="http://schemas.microsoft.com/office/drawing/2014/main" id="{77DBAC7E-F031-4D5D-8C72-FF3ADA44639C}"/>
              </a:ext>
            </a:extLst>
          </p:cNvPr>
          <p:cNvSpPr txBox="1"/>
          <p:nvPr/>
        </p:nvSpPr>
        <p:spPr>
          <a:xfrm rot="-600000">
            <a:off x="8915399" y="1973993"/>
            <a:ext cx="27432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fi-FI" b="1" dirty="0">
              <a:solidFill>
                <a:srgbClr val="002060"/>
              </a:solidFill>
              <a:cs typeface="Calibri"/>
            </a:endParaRPr>
          </a:p>
        </p:txBody>
      </p:sp>
      <p:sp>
        <p:nvSpPr>
          <p:cNvPr id="6" name="TextBox 5">
            <a:extLst>
              <a:ext uri="{FF2B5EF4-FFF2-40B4-BE49-F238E27FC236}">
                <a16:creationId xmlns:a16="http://schemas.microsoft.com/office/drawing/2014/main" id="{04B79741-E665-44D7-8DD2-1290D81D9133}"/>
              </a:ext>
            </a:extLst>
          </p:cNvPr>
          <p:cNvSpPr txBox="1"/>
          <p:nvPr/>
        </p:nvSpPr>
        <p:spPr>
          <a:xfrm rot="2138440">
            <a:off x="8866732" y="947862"/>
            <a:ext cx="3461115" cy="646331"/>
          </a:xfrm>
          <a:prstGeom prst="rect">
            <a:avLst/>
          </a:prstGeom>
          <a:noFill/>
        </p:spPr>
        <p:txBody>
          <a:bodyPr wrap="square">
            <a:spAutoFit/>
          </a:bodyPr>
          <a:lstStyle/>
          <a:p>
            <a:pPr marL="457200" lvl="1" indent="0">
              <a:buNone/>
            </a:pPr>
            <a:r>
              <a:rPr lang="fi-FI" sz="1800" b="1" i="1" dirty="0">
                <a:solidFill>
                  <a:srgbClr val="00B050"/>
                </a:solidFill>
              </a:rPr>
              <a:t>Huolellinen kohteen valinta</a:t>
            </a:r>
          </a:p>
          <a:p>
            <a:pPr marL="457200" lvl="1" indent="0">
              <a:buNone/>
            </a:pPr>
            <a:r>
              <a:rPr lang="fi-FI" sz="1800" b="1" i="1" dirty="0">
                <a:solidFill>
                  <a:srgbClr val="00B050"/>
                </a:solidFill>
              </a:rPr>
              <a:t>säästää aikaa toteutuksessa!</a:t>
            </a:r>
          </a:p>
        </p:txBody>
      </p:sp>
    </p:spTree>
    <p:extLst>
      <p:ext uri="{BB962C8B-B14F-4D97-AF65-F5344CB8AC3E}">
        <p14:creationId xmlns:p14="http://schemas.microsoft.com/office/powerpoint/2010/main" val="67423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EFDD5-3C7D-4D34-8D33-3AD4AE0A973F}"/>
              </a:ext>
            </a:extLst>
          </p:cNvPr>
          <p:cNvSpPr>
            <a:spLocks noGrp="1"/>
          </p:cNvSpPr>
          <p:nvPr>
            <p:ph type="title"/>
          </p:nvPr>
        </p:nvSpPr>
        <p:spPr>
          <a:xfrm>
            <a:off x="1633728" y="365125"/>
            <a:ext cx="8863584" cy="1325563"/>
          </a:xfrm>
        </p:spPr>
        <p:txBody>
          <a:bodyPr/>
          <a:lstStyle/>
          <a:p>
            <a:pPr algn="ctr"/>
            <a:r>
              <a:rPr lang="fi-FI" dirty="0"/>
              <a:t>Suositukset metsäkohteelle</a:t>
            </a:r>
            <a:endParaRPr lang="fi-FI" dirty="0">
              <a:latin typeface="Century Gothic" panose="020B0502020202020204" pitchFamily="34" charset="0"/>
            </a:endParaRPr>
          </a:p>
        </p:txBody>
      </p:sp>
      <p:sp>
        <p:nvSpPr>
          <p:cNvPr id="6" name="Content Placeholder 4">
            <a:extLst>
              <a:ext uri="{FF2B5EF4-FFF2-40B4-BE49-F238E27FC236}">
                <a16:creationId xmlns:a16="http://schemas.microsoft.com/office/drawing/2014/main" id="{D20080B9-A7FE-4E67-94E1-5A90D2A6376E}"/>
              </a:ext>
            </a:extLst>
          </p:cNvPr>
          <p:cNvSpPr>
            <a:spLocks noGrp="1"/>
          </p:cNvSpPr>
          <p:nvPr>
            <p:ph sz="half" idx="1"/>
          </p:nvPr>
        </p:nvSpPr>
        <p:spPr>
          <a:xfrm>
            <a:off x="597159" y="1825625"/>
            <a:ext cx="6921239" cy="4667250"/>
          </a:xfrm>
        </p:spPr>
        <p:txBody>
          <a:bodyPr vert="horz" lIns="91440" tIns="45720" rIns="91440" bIns="45720" rtlCol="0" anchor="t">
            <a:normAutofit/>
          </a:bodyPr>
          <a:lstStyle/>
          <a:p>
            <a:pPr marL="514350" lvl="0" indent="-514350">
              <a:buFont typeface="+mj-lt"/>
              <a:buAutoNum type="arabicPeriod" startAt="2"/>
            </a:pPr>
            <a:r>
              <a:rPr lang="fi-FI" sz="2000" b="1" dirty="0"/>
              <a:t>Rakenteiden mitoitus</a:t>
            </a:r>
          </a:p>
          <a:p>
            <a:pPr lvl="1"/>
            <a:r>
              <a:rPr lang="fi-FI" sz="1600" dirty="0"/>
              <a:t>Huomioi rakenteiden ja kaivumassojen vaatima tila sekä luiskan kaltevuus</a:t>
            </a:r>
          </a:p>
          <a:p>
            <a:pPr lvl="2"/>
            <a:r>
              <a:rPr lang="fi-FI" sz="1400" dirty="0"/>
              <a:t>maanomistajien suostumus ja neuvottelut maanomistajien kanssa</a:t>
            </a:r>
          </a:p>
          <a:p>
            <a:pPr lvl="1"/>
            <a:r>
              <a:rPr lang="fi-FI" sz="1600" dirty="0"/>
              <a:t>Arvioi vesimäärä ja kuvaa valuma-alue</a:t>
            </a:r>
          </a:p>
          <a:p>
            <a:pPr lvl="1"/>
            <a:r>
              <a:rPr lang="fi-FI" sz="1600" dirty="0"/>
              <a:t>Huomioi maaperän ominaisuudet</a:t>
            </a:r>
          </a:p>
          <a:p>
            <a:pPr lvl="1"/>
            <a:r>
              <a:rPr lang="fi-FI" sz="1600" dirty="0"/>
              <a:t>Tarkista alue vaaituksin</a:t>
            </a:r>
          </a:p>
          <a:p>
            <a:pPr lvl="1"/>
            <a:r>
              <a:rPr lang="fi-FI" sz="1600" dirty="0"/>
              <a:t>Tulvatasanteen korkeus vanhaan uomaan nähden arvioidaan kesäveden korkeuden perusteella kohdekohtaisesti. Veden nousu voidaan varmistaa padottamalla.</a:t>
            </a:r>
          </a:p>
          <a:p>
            <a:pPr lvl="1"/>
            <a:r>
              <a:rPr lang="fi-FI" sz="1600" dirty="0"/>
              <a:t>Huomio alivesiuoman leveys </a:t>
            </a:r>
          </a:p>
          <a:p>
            <a:pPr lvl="1"/>
            <a:r>
              <a:rPr lang="fi-FI" sz="1600" dirty="0"/>
              <a:t>Luiskan kaltevuus vähintään 1:2</a:t>
            </a:r>
          </a:p>
          <a:p>
            <a:pPr lvl="1"/>
            <a:r>
              <a:rPr lang="fi-FI" sz="1600" dirty="0"/>
              <a:t>Kaivuumaiden luiskaus ja maisemointi</a:t>
            </a:r>
          </a:p>
          <a:p>
            <a:pPr lvl="1"/>
            <a:r>
              <a:rPr lang="fi-FI" sz="1600" dirty="0"/>
              <a:t>Hyödynnä tulvatasanteen käyttökelpoisuuden arvioinnissa ja mitoituksessa Tulvatasanne-laskentataulukkoa</a:t>
            </a:r>
            <a:r>
              <a:rPr lang="fi-FI" sz="1600" dirty="0">
                <a:cs typeface="Calibri"/>
              </a:rPr>
              <a:t> (löytyy Valumavesi-hankkeen sivuilta: </a:t>
            </a:r>
            <a:r>
              <a:rPr lang="fi-FI" sz="1200" dirty="0">
                <a:hlinkClick r:id="rId3"/>
              </a:rPr>
              <a:t>Suomen ympäristökeskus &gt; Julkaisut ja materiaalit (syke.fi)</a:t>
            </a:r>
            <a:endParaRPr lang="fi-FI" sz="1600" dirty="0">
              <a:highlight>
                <a:srgbClr val="FFFF00"/>
              </a:highlight>
              <a:cs typeface="Calibri"/>
            </a:endParaRPr>
          </a:p>
          <a:p>
            <a:endParaRPr lang="fi-FI" sz="1600" dirty="0">
              <a:latin typeface="Gill Sans MT" panose="020B0502020104020203" pitchFamily="34" charset="0"/>
            </a:endParaRPr>
          </a:p>
        </p:txBody>
      </p:sp>
      <p:sp>
        <p:nvSpPr>
          <p:cNvPr id="7" name="Content Placeholder 5">
            <a:extLst>
              <a:ext uri="{FF2B5EF4-FFF2-40B4-BE49-F238E27FC236}">
                <a16:creationId xmlns:a16="http://schemas.microsoft.com/office/drawing/2014/main" id="{0864BA5F-39E5-4112-B8C4-14E5C8437203}"/>
              </a:ext>
            </a:extLst>
          </p:cNvPr>
          <p:cNvSpPr txBox="1">
            <a:spLocks/>
          </p:cNvSpPr>
          <p:nvPr/>
        </p:nvSpPr>
        <p:spPr>
          <a:xfrm>
            <a:off x="7603753" y="2694877"/>
            <a:ext cx="4388556" cy="2417898"/>
          </a:xfrm>
          <a:prstGeom prst="rect">
            <a:avLst/>
          </a:prstGeom>
          <a:ln>
            <a:solidFill>
              <a:schemeClr val="accent2"/>
            </a:solid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i-FI" sz="2000" dirty="0"/>
              <a:t>Piirrä suunnitteluvaiheessa tulvatasanteesta poikkileikkauspiirros</a:t>
            </a:r>
          </a:p>
          <a:p>
            <a:pPr>
              <a:buFont typeface="Wingdings" panose="05000000000000000000" pitchFamily="2" charset="2"/>
              <a:buChar char="ü"/>
            </a:pPr>
            <a:r>
              <a:rPr lang="fi-FI" sz="1600" dirty="0"/>
              <a:t>Varaa maastossa kaivuutyön toteuttamiseen riittävästi tilaa</a:t>
            </a:r>
          </a:p>
          <a:p>
            <a:pPr>
              <a:buFont typeface="Wingdings" panose="05000000000000000000" pitchFamily="2" charset="2"/>
              <a:buChar char="ü"/>
            </a:pPr>
            <a:r>
              <a:rPr lang="fi-FI" sz="1600" dirty="0"/>
              <a:t>Jätä kaivuumassojen maisemoinnille riittävästi tilaa</a:t>
            </a:r>
          </a:p>
          <a:p>
            <a:pPr>
              <a:buFont typeface="Wingdings" panose="05000000000000000000" pitchFamily="2" charset="2"/>
              <a:buChar char="ü"/>
            </a:pPr>
            <a:r>
              <a:rPr lang="fi-FI" sz="1600" dirty="0"/>
              <a:t>Varaa kaivinkoneelle kulkumahdollisuus läjitysalueen ja tulvatasanteen välissä</a:t>
            </a:r>
          </a:p>
          <a:p>
            <a:pPr marL="0" indent="0">
              <a:buFont typeface="Arial" panose="020B0604020202020204" pitchFamily="34" charset="0"/>
              <a:buNone/>
            </a:pPr>
            <a:endParaRPr lang="fi-FI" sz="1600" dirty="0">
              <a:latin typeface="Gill Sans MT" panose="020B0502020104020203" pitchFamily="34" charset="0"/>
            </a:endParaRPr>
          </a:p>
        </p:txBody>
      </p:sp>
    </p:spTree>
    <p:extLst>
      <p:ext uri="{BB962C8B-B14F-4D97-AF65-F5344CB8AC3E}">
        <p14:creationId xmlns:p14="http://schemas.microsoft.com/office/powerpoint/2010/main" val="17997652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EFDD5-3C7D-4D34-8D33-3AD4AE0A973F}"/>
              </a:ext>
            </a:extLst>
          </p:cNvPr>
          <p:cNvSpPr>
            <a:spLocks noGrp="1"/>
          </p:cNvSpPr>
          <p:nvPr>
            <p:ph type="title"/>
          </p:nvPr>
        </p:nvSpPr>
        <p:spPr>
          <a:xfrm>
            <a:off x="1633728" y="365125"/>
            <a:ext cx="8863584" cy="1325563"/>
          </a:xfrm>
        </p:spPr>
        <p:txBody>
          <a:bodyPr/>
          <a:lstStyle/>
          <a:p>
            <a:pPr algn="ctr"/>
            <a:r>
              <a:rPr lang="fi-FI" dirty="0"/>
              <a:t>Suositukset metsäkohteelle</a:t>
            </a:r>
            <a:endParaRPr lang="fi-FI" dirty="0">
              <a:latin typeface="Century Gothic" panose="020B0502020202020204" pitchFamily="34" charset="0"/>
            </a:endParaRPr>
          </a:p>
        </p:txBody>
      </p:sp>
      <p:sp>
        <p:nvSpPr>
          <p:cNvPr id="8" name="Content Placeholder 2">
            <a:extLst>
              <a:ext uri="{FF2B5EF4-FFF2-40B4-BE49-F238E27FC236}">
                <a16:creationId xmlns:a16="http://schemas.microsoft.com/office/drawing/2014/main" id="{6C5B7192-D3EF-4C69-92AF-B7C2DA5E8259}"/>
              </a:ext>
            </a:extLst>
          </p:cNvPr>
          <p:cNvSpPr>
            <a:spLocks noGrp="1"/>
          </p:cNvSpPr>
          <p:nvPr>
            <p:ph idx="1"/>
          </p:nvPr>
        </p:nvSpPr>
        <p:spPr>
          <a:xfrm>
            <a:off x="866651" y="1690688"/>
            <a:ext cx="11037711" cy="5556778"/>
          </a:xfrm>
        </p:spPr>
        <p:txBody>
          <a:bodyPr>
            <a:normAutofit/>
          </a:bodyPr>
          <a:lstStyle/>
          <a:p>
            <a:pPr marL="514350" lvl="0" indent="-514350">
              <a:buFont typeface="+mj-lt"/>
              <a:buAutoNum type="arabicPeriod" startAt="3"/>
            </a:pPr>
            <a:r>
              <a:rPr lang="fi-FI" sz="2000" b="1" dirty="0"/>
              <a:t>Huomioi riittävä tila kaikkien vaiheiden työskentelylle</a:t>
            </a:r>
          </a:p>
          <a:p>
            <a:pPr lvl="1"/>
            <a:r>
              <a:rPr lang="fi-FI" sz="1800" dirty="0"/>
              <a:t>Ohjeista korjuu-urakoitsija välttämään maanpinnan rikkomista tulvatasanteella</a:t>
            </a:r>
          </a:p>
          <a:p>
            <a:pPr lvl="1"/>
            <a:r>
              <a:rPr lang="fi-FI" sz="1800" dirty="0"/>
              <a:t>Korjuu-uran tulee olla mahdollisimman kaukana vanhasta laskuojasta, jotta laskuojan penkat säilyvät koskemattomina ja mahdollisimman kasvipeitteisinä</a:t>
            </a:r>
          </a:p>
          <a:p>
            <a:pPr lvl="1"/>
            <a:r>
              <a:rPr lang="fi-FI" sz="1800" dirty="0"/>
              <a:t>Ohjeista kaivinkoneen kuljettajaa välttämään kulkua tulevan tulvatasanteen tai kaivuumassapenkan päällä, koska riskinä on, että maa painuu ja luiska leviää tai sortuu tasanteen suuntaan</a:t>
            </a:r>
          </a:p>
          <a:p>
            <a:pPr marL="457200" lvl="1" indent="0">
              <a:buNone/>
            </a:pPr>
            <a:endParaRPr lang="fi-FI" sz="1800" dirty="0"/>
          </a:p>
          <a:p>
            <a:pPr marL="514350" lvl="0" indent="-514350">
              <a:buFont typeface="+mj-lt"/>
              <a:buAutoNum type="arabicPeriod" startAt="3"/>
            </a:pPr>
            <a:r>
              <a:rPr lang="fi-FI" sz="2000" b="1" dirty="0"/>
              <a:t>Sovita kaivuuaika mahdollisimman kuivaan ja vähäsateiseen aikaan</a:t>
            </a:r>
          </a:p>
          <a:p>
            <a:pPr lvl="1"/>
            <a:r>
              <a:rPr lang="fi-FI" sz="1800" dirty="0"/>
              <a:t>Tavoitteena on, että kaivuutyö tehdään kerralla valmiiksi ainakin sellaisilla kohteilla, joissa pintamaan ja kantojen poisto heikentää alueen kulkukelpoisuutta. Tällaisia kohteita ovat esimerkiksi paksuturpeiset alueet.</a:t>
            </a:r>
          </a:p>
          <a:p>
            <a:pPr lvl="1"/>
            <a:r>
              <a:rPr lang="fi-FI" sz="1800" dirty="0"/>
              <a:t>Toteutus mahdollisuuksien mukaan metsänuudistamisen yhteydessä</a:t>
            </a:r>
          </a:p>
          <a:p>
            <a:pPr marL="0" lvl="0" indent="0">
              <a:buNone/>
            </a:pPr>
            <a:endParaRPr lang="fi-FI" sz="2000" dirty="0"/>
          </a:p>
        </p:txBody>
      </p:sp>
    </p:spTree>
    <p:extLst>
      <p:ext uri="{BB962C8B-B14F-4D97-AF65-F5344CB8AC3E}">
        <p14:creationId xmlns:p14="http://schemas.microsoft.com/office/powerpoint/2010/main" val="2476608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EFDD5-3C7D-4D34-8D33-3AD4AE0A973F}"/>
              </a:ext>
            </a:extLst>
          </p:cNvPr>
          <p:cNvSpPr>
            <a:spLocks noGrp="1"/>
          </p:cNvSpPr>
          <p:nvPr>
            <p:ph type="title"/>
          </p:nvPr>
        </p:nvSpPr>
        <p:spPr>
          <a:xfrm>
            <a:off x="1633728" y="365125"/>
            <a:ext cx="8863584" cy="1325563"/>
          </a:xfrm>
        </p:spPr>
        <p:txBody>
          <a:bodyPr/>
          <a:lstStyle/>
          <a:p>
            <a:pPr algn="ctr"/>
            <a:r>
              <a:rPr lang="fi-FI" dirty="0"/>
              <a:t>Suositukset metsäkohteelle</a:t>
            </a:r>
            <a:endParaRPr lang="fi-FI" dirty="0">
              <a:latin typeface="Century Gothic" panose="020B0502020202020204" pitchFamily="34" charset="0"/>
            </a:endParaRPr>
          </a:p>
        </p:txBody>
      </p:sp>
      <p:sp>
        <p:nvSpPr>
          <p:cNvPr id="6" name="Content Placeholder 2">
            <a:extLst>
              <a:ext uri="{FF2B5EF4-FFF2-40B4-BE49-F238E27FC236}">
                <a16:creationId xmlns:a16="http://schemas.microsoft.com/office/drawing/2014/main" id="{A3937654-5D1A-443F-B516-E2CF6EF7BAC4}"/>
              </a:ext>
            </a:extLst>
          </p:cNvPr>
          <p:cNvSpPr>
            <a:spLocks noGrp="1"/>
          </p:cNvSpPr>
          <p:nvPr>
            <p:ph idx="1"/>
          </p:nvPr>
        </p:nvSpPr>
        <p:spPr>
          <a:xfrm>
            <a:off x="860777" y="1690688"/>
            <a:ext cx="11037711" cy="5150379"/>
          </a:xfrm>
        </p:spPr>
        <p:txBody>
          <a:bodyPr>
            <a:normAutofit/>
          </a:bodyPr>
          <a:lstStyle/>
          <a:p>
            <a:pPr marL="514350" lvl="0" indent="-514350">
              <a:buFont typeface="+mj-lt"/>
              <a:buAutoNum type="arabicPeriod" startAt="5"/>
            </a:pPr>
            <a:r>
              <a:rPr lang="fi-FI" sz="2000" b="1" dirty="0"/>
              <a:t>Valitse kaivuriyrittäjä sen mukaan, että kalusto on sopiva tulvatasanteen kaivamiseen</a:t>
            </a:r>
          </a:p>
          <a:p>
            <a:pPr marL="514350" lvl="0" indent="-514350">
              <a:buFont typeface="+mj-lt"/>
              <a:buAutoNum type="arabicPeriod" startAt="6"/>
            </a:pPr>
            <a:r>
              <a:rPr lang="fi-FI" sz="2000" b="1" dirty="0"/>
              <a:t>Sovita kaivuujärjestys siten, että alueen kulkukelpoisuus säilyy</a:t>
            </a:r>
          </a:p>
          <a:p>
            <a:pPr lvl="1"/>
            <a:r>
              <a:rPr lang="fi-FI" sz="1800" dirty="0"/>
              <a:t>Jos tulvatasanteelle varatulla alueella on runsaasti kantoja, tulee varoa, etteivät pitkälle ulottuvat juuristot tarpeettomasti revi maanpintaa esimerkiksi vanhan ojan luiskasta</a:t>
            </a:r>
          </a:p>
          <a:p>
            <a:pPr lvl="1"/>
            <a:r>
              <a:rPr lang="fi-FI" sz="1800" dirty="0"/>
              <a:t>Kantoja ja kasvillisuutta kannattaa säästää mahdollisuuksien mukaan myös tulvatasanteen kaivuun puoleiseen luiskaan.</a:t>
            </a:r>
          </a:p>
          <a:p>
            <a:pPr marL="514350" indent="-514350">
              <a:buFont typeface="+mj-lt"/>
              <a:buAutoNum type="arabicPeriod" startAt="6"/>
            </a:pPr>
            <a:r>
              <a:rPr lang="fi-FI" sz="2000" b="1" dirty="0"/>
              <a:t>Jätä vastapenkkaan kasvillisuutta</a:t>
            </a:r>
          </a:p>
          <a:p>
            <a:pPr marL="514350" indent="-514350">
              <a:buFont typeface="+mj-lt"/>
              <a:buAutoNum type="arabicPeriod" startAt="6"/>
            </a:pPr>
            <a:r>
              <a:rPr lang="fi-FI" sz="2000" b="1" dirty="0"/>
              <a:t>Toteutuksen aikana huomioitavaa</a:t>
            </a:r>
          </a:p>
          <a:p>
            <a:pPr lvl="1"/>
            <a:r>
              <a:rPr lang="fi-FI" sz="1800" dirty="0"/>
              <a:t>Puuston poisto riittävältä alueelta – maastomerkinnät</a:t>
            </a:r>
          </a:p>
          <a:p>
            <a:pPr lvl="1"/>
            <a:r>
              <a:rPr lang="fi-FI" sz="1800" dirty="0"/>
              <a:t>Riittävät työohjeet – havainnollistaminen, mitoitukset</a:t>
            </a:r>
          </a:p>
          <a:p>
            <a:pPr lvl="1"/>
            <a:r>
              <a:rPr lang="fi-FI" sz="1800" dirty="0"/>
              <a:t>Luiskan yläreunan sekä alku ja loppupään merkitseminen - maastomerkinnät</a:t>
            </a:r>
          </a:p>
          <a:p>
            <a:pPr lvl="1"/>
            <a:r>
              <a:rPr lang="fi-FI" sz="1800" dirty="0"/>
              <a:t>Kaivuumaiden läjitys / tasaus - kulkuyhteyksien säilyttäminen tulevaa huoltoa varten</a:t>
            </a:r>
          </a:p>
          <a:p>
            <a:pPr lvl="1"/>
            <a:r>
              <a:rPr lang="fi-FI" sz="1800" dirty="0"/>
              <a:t>Työskentelyolosuhteiden ja maaperän ominaisuuksien tarkkailu työn aikana</a:t>
            </a:r>
          </a:p>
          <a:p>
            <a:pPr marL="0" indent="0">
              <a:buNone/>
            </a:pPr>
            <a:r>
              <a:rPr lang="fi-FI" sz="2000" b="1" dirty="0"/>
              <a:t>9.    Vältä koneella ajoa kaksitasouoman tasanteella</a:t>
            </a:r>
          </a:p>
          <a:p>
            <a:pPr marL="514350" indent="-514350">
              <a:buFont typeface="+mj-lt"/>
              <a:buAutoNum type="arabicPeriod" startAt="6"/>
            </a:pPr>
            <a:endParaRPr lang="fi-FI" sz="2000" dirty="0"/>
          </a:p>
        </p:txBody>
      </p:sp>
    </p:spTree>
    <p:extLst>
      <p:ext uri="{BB962C8B-B14F-4D97-AF65-F5344CB8AC3E}">
        <p14:creationId xmlns:p14="http://schemas.microsoft.com/office/powerpoint/2010/main" val="7270730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EFDD5-3C7D-4D34-8D33-3AD4AE0A973F}"/>
              </a:ext>
            </a:extLst>
          </p:cNvPr>
          <p:cNvSpPr>
            <a:spLocks noGrp="1"/>
          </p:cNvSpPr>
          <p:nvPr>
            <p:ph type="title"/>
          </p:nvPr>
        </p:nvSpPr>
        <p:spPr>
          <a:xfrm>
            <a:off x="1633728" y="365125"/>
            <a:ext cx="8863584" cy="1325563"/>
          </a:xfrm>
        </p:spPr>
        <p:txBody>
          <a:bodyPr>
            <a:normAutofit/>
          </a:bodyPr>
          <a:lstStyle/>
          <a:p>
            <a:pPr algn="ctr"/>
            <a:r>
              <a:rPr lang="fi-FI" dirty="0"/>
              <a:t>Suunnitelman sisältö metsäkohteella</a:t>
            </a:r>
            <a:endParaRPr lang="fi-FI" dirty="0">
              <a:latin typeface="Century Gothic" panose="020B0502020202020204" pitchFamily="34" charset="0"/>
            </a:endParaRPr>
          </a:p>
        </p:txBody>
      </p:sp>
      <p:sp>
        <p:nvSpPr>
          <p:cNvPr id="3" name="Content Placeholder 2">
            <a:extLst>
              <a:ext uri="{FF2B5EF4-FFF2-40B4-BE49-F238E27FC236}">
                <a16:creationId xmlns:a16="http://schemas.microsoft.com/office/drawing/2014/main" id="{AB508ED8-FCD2-4EB7-AAC6-395471800AF8}"/>
              </a:ext>
            </a:extLst>
          </p:cNvPr>
          <p:cNvSpPr>
            <a:spLocks noGrp="1"/>
          </p:cNvSpPr>
          <p:nvPr>
            <p:ph idx="1"/>
          </p:nvPr>
        </p:nvSpPr>
        <p:spPr>
          <a:xfrm>
            <a:off x="860777" y="1690688"/>
            <a:ext cx="8761395" cy="5150379"/>
          </a:xfrm>
        </p:spPr>
        <p:txBody>
          <a:bodyPr>
            <a:normAutofit/>
          </a:bodyPr>
          <a:lstStyle/>
          <a:p>
            <a:r>
              <a:rPr lang="fi-FI" sz="2400" dirty="0"/>
              <a:t>Yleiskartta</a:t>
            </a:r>
          </a:p>
          <a:p>
            <a:r>
              <a:rPr lang="fi-FI" sz="2400" dirty="0"/>
              <a:t>Tulvatasanteen asemointi</a:t>
            </a:r>
          </a:p>
          <a:p>
            <a:r>
              <a:rPr lang="fi-FI" sz="2400" dirty="0"/>
              <a:t>Kaivuumassojen sijoittelu</a:t>
            </a:r>
          </a:p>
          <a:p>
            <a:r>
              <a:rPr lang="fi-FI" sz="2400" dirty="0"/>
              <a:t>Karttamerkinnät työmaalle </a:t>
            </a:r>
          </a:p>
          <a:p>
            <a:pPr lvl="1"/>
            <a:r>
              <a:rPr lang="fi-FI" sz="2000" dirty="0"/>
              <a:t>edellyttää suunnittelutyökalujen päivitystä, jotta ojakarttoihin saadaan tulvatasannetta kuvaava karttamerkki</a:t>
            </a:r>
          </a:p>
          <a:p>
            <a:r>
              <a:rPr lang="fi-FI" sz="2400" dirty="0"/>
              <a:t>Kulkureitit kohteelle – toimii jatkossa huoltoreittinä</a:t>
            </a:r>
          </a:p>
          <a:p>
            <a:r>
              <a:rPr lang="fi-FI" sz="2400" dirty="0"/>
              <a:t>Poikkileikkauspiirros (mallipiirros)</a:t>
            </a:r>
          </a:p>
          <a:p>
            <a:endParaRPr lang="fi-FI" sz="2400" dirty="0"/>
          </a:p>
          <a:p>
            <a:pPr marL="514350" indent="-514350">
              <a:buFont typeface="+mj-lt"/>
              <a:buAutoNum type="arabicPeriod" startAt="6"/>
            </a:pPr>
            <a:endParaRPr lang="fi-FI" sz="2400" dirty="0"/>
          </a:p>
          <a:p>
            <a:pPr marL="514350" indent="-514350">
              <a:buFont typeface="+mj-lt"/>
              <a:buAutoNum type="arabicPeriod" startAt="6"/>
            </a:pPr>
            <a:endParaRPr lang="fi-FI" sz="2400" dirty="0"/>
          </a:p>
          <a:p>
            <a:pPr marL="514350" indent="-514350">
              <a:buFont typeface="+mj-lt"/>
              <a:buAutoNum type="arabicPeriod" startAt="6"/>
            </a:pPr>
            <a:endParaRPr lang="fi-FI" sz="2400" dirty="0"/>
          </a:p>
        </p:txBody>
      </p:sp>
    </p:spTree>
    <p:extLst>
      <p:ext uri="{BB962C8B-B14F-4D97-AF65-F5344CB8AC3E}">
        <p14:creationId xmlns:p14="http://schemas.microsoft.com/office/powerpoint/2010/main" val="18075951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EFDD5-3C7D-4D34-8D33-3AD4AE0A973F}"/>
              </a:ext>
            </a:extLst>
          </p:cNvPr>
          <p:cNvSpPr>
            <a:spLocks noGrp="1"/>
          </p:cNvSpPr>
          <p:nvPr>
            <p:ph type="title"/>
          </p:nvPr>
        </p:nvSpPr>
        <p:spPr>
          <a:xfrm>
            <a:off x="1633728" y="365126"/>
            <a:ext cx="8863584" cy="862558"/>
          </a:xfrm>
        </p:spPr>
        <p:txBody>
          <a:bodyPr>
            <a:normAutofit/>
          </a:bodyPr>
          <a:lstStyle/>
          <a:p>
            <a:pPr algn="ctr"/>
            <a:r>
              <a:rPr lang="fi-FI" sz="4000" dirty="0">
                <a:latin typeface="Century Gothic" panose="020B0502020202020204" pitchFamily="34" charset="0"/>
              </a:rPr>
              <a:t>Kaksitasouoma metsäkohteella</a:t>
            </a:r>
          </a:p>
        </p:txBody>
      </p:sp>
      <p:grpSp>
        <p:nvGrpSpPr>
          <p:cNvPr id="13" name="Ryhmä 12">
            <a:extLst>
              <a:ext uri="{FF2B5EF4-FFF2-40B4-BE49-F238E27FC236}">
                <a16:creationId xmlns:a16="http://schemas.microsoft.com/office/drawing/2014/main" id="{81FAC5F9-9444-47A2-82E1-E26918DCAE70}"/>
              </a:ext>
            </a:extLst>
          </p:cNvPr>
          <p:cNvGrpSpPr/>
          <p:nvPr/>
        </p:nvGrpSpPr>
        <p:grpSpPr>
          <a:xfrm>
            <a:off x="1470029" y="3869714"/>
            <a:ext cx="4453151" cy="2648652"/>
            <a:chOff x="6477079" y="857490"/>
            <a:chExt cx="4702685" cy="2648652"/>
          </a:xfrm>
        </p:grpSpPr>
        <p:pic>
          <p:nvPicPr>
            <p:cNvPr id="9" name="Kuva 8">
              <a:extLst>
                <a:ext uri="{FF2B5EF4-FFF2-40B4-BE49-F238E27FC236}">
                  <a16:creationId xmlns:a16="http://schemas.microsoft.com/office/drawing/2014/main" id="{DE48EE32-C7BB-40AF-A37A-79A5A059A09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7079" y="857490"/>
              <a:ext cx="4702685" cy="2648652"/>
            </a:xfrm>
            <a:prstGeom prst="rect">
              <a:avLst/>
            </a:prstGeom>
            <a:noFill/>
            <a:ln>
              <a:noFill/>
            </a:ln>
          </p:spPr>
        </p:pic>
        <p:sp>
          <p:nvSpPr>
            <p:cNvPr id="10" name="Tekstiruutu 9">
              <a:extLst>
                <a:ext uri="{FF2B5EF4-FFF2-40B4-BE49-F238E27FC236}">
                  <a16:creationId xmlns:a16="http://schemas.microsoft.com/office/drawing/2014/main" id="{87E25663-3C63-43AC-A76B-3AF123458CAE}"/>
                </a:ext>
              </a:extLst>
            </p:cNvPr>
            <p:cNvSpPr txBox="1"/>
            <p:nvPr/>
          </p:nvSpPr>
          <p:spPr>
            <a:xfrm>
              <a:off x="6477079" y="3162886"/>
              <a:ext cx="4635492" cy="338554"/>
            </a:xfrm>
            <a:prstGeom prst="rect">
              <a:avLst/>
            </a:prstGeom>
            <a:noFill/>
          </p:spPr>
          <p:txBody>
            <a:bodyPr wrap="none" rtlCol="0">
              <a:spAutoFit/>
            </a:bodyPr>
            <a:lstStyle/>
            <a:p>
              <a:r>
                <a:rPr lang="fi-FI" sz="1600" dirty="0">
                  <a:solidFill>
                    <a:schemeClr val="bg1"/>
                  </a:solidFill>
                </a:rPr>
                <a:t>Kaksitasouoma vuosi valmistumisen jälkeen (2017)</a:t>
              </a:r>
            </a:p>
          </p:txBody>
        </p:sp>
      </p:grpSp>
      <p:grpSp>
        <p:nvGrpSpPr>
          <p:cNvPr id="12" name="Ryhmä 11">
            <a:extLst>
              <a:ext uri="{FF2B5EF4-FFF2-40B4-BE49-F238E27FC236}">
                <a16:creationId xmlns:a16="http://schemas.microsoft.com/office/drawing/2014/main" id="{D1F8DBE8-71BE-46C8-A12D-91BDD3266526}"/>
              </a:ext>
            </a:extLst>
          </p:cNvPr>
          <p:cNvGrpSpPr/>
          <p:nvPr/>
        </p:nvGrpSpPr>
        <p:grpSpPr>
          <a:xfrm>
            <a:off x="1470029" y="1130970"/>
            <a:ext cx="4474086" cy="2643950"/>
            <a:chOff x="1480498" y="857490"/>
            <a:chExt cx="4276835" cy="2665373"/>
          </a:xfrm>
        </p:grpSpPr>
        <p:pic>
          <p:nvPicPr>
            <p:cNvPr id="7" name="Kuva 6">
              <a:extLst>
                <a:ext uri="{FF2B5EF4-FFF2-40B4-BE49-F238E27FC236}">
                  <a16:creationId xmlns:a16="http://schemas.microsoft.com/office/drawing/2014/main" id="{B943AE44-FE8A-44F8-A329-52C0176349CA}"/>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00510" y="857490"/>
              <a:ext cx="4256823" cy="2665373"/>
            </a:xfrm>
            <a:prstGeom prst="rect">
              <a:avLst/>
            </a:prstGeom>
            <a:noFill/>
            <a:ln>
              <a:noFill/>
            </a:ln>
          </p:spPr>
        </p:pic>
        <p:sp>
          <p:nvSpPr>
            <p:cNvPr id="11" name="Tekstiruutu 10">
              <a:extLst>
                <a:ext uri="{FF2B5EF4-FFF2-40B4-BE49-F238E27FC236}">
                  <a16:creationId xmlns:a16="http://schemas.microsoft.com/office/drawing/2014/main" id="{E41A9D3D-CFF0-45AA-A59A-BA9E1C4BE2A1}"/>
                </a:ext>
              </a:extLst>
            </p:cNvPr>
            <p:cNvSpPr txBox="1"/>
            <p:nvPr/>
          </p:nvSpPr>
          <p:spPr>
            <a:xfrm>
              <a:off x="1480498" y="3162886"/>
              <a:ext cx="3897758" cy="341297"/>
            </a:xfrm>
            <a:prstGeom prst="rect">
              <a:avLst/>
            </a:prstGeom>
            <a:noFill/>
          </p:spPr>
          <p:txBody>
            <a:bodyPr wrap="none" rtlCol="0">
              <a:spAutoFit/>
            </a:bodyPr>
            <a:lstStyle/>
            <a:p>
              <a:r>
                <a:rPr lang="fi-FI" sz="1600" dirty="0">
                  <a:solidFill>
                    <a:schemeClr val="bg1"/>
                  </a:solidFill>
                </a:rPr>
                <a:t>Kaksitasouoman tasanteen rakentaminen 2016</a:t>
              </a:r>
            </a:p>
          </p:txBody>
        </p:sp>
      </p:grpSp>
      <p:grpSp>
        <p:nvGrpSpPr>
          <p:cNvPr id="14" name="Ryhmä 13">
            <a:extLst>
              <a:ext uri="{FF2B5EF4-FFF2-40B4-BE49-F238E27FC236}">
                <a16:creationId xmlns:a16="http://schemas.microsoft.com/office/drawing/2014/main" id="{D97B13B8-D8E9-4C8C-8D97-BC7306976D97}"/>
              </a:ext>
            </a:extLst>
          </p:cNvPr>
          <p:cNvGrpSpPr/>
          <p:nvPr/>
        </p:nvGrpSpPr>
        <p:grpSpPr>
          <a:xfrm>
            <a:off x="6065520" y="1089624"/>
            <a:ext cx="4595490" cy="2699294"/>
            <a:chOff x="1500510" y="3996747"/>
            <a:chExt cx="4474088" cy="2529155"/>
          </a:xfrm>
        </p:grpSpPr>
        <p:pic>
          <p:nvPicPr>
            <p:cNvPr id="8" name="Kuva 7">
              <a:extLst>
                <a:ext uri="{FF2B5EF4-FFF2-40B4-BE49-F238E27FC236}">
                  <a16:creationId xmlns:a16="http://schemas.microsoft.com/office/drawing/2014/main" id="{006691BD-90C6-4AE4-AE91-B3995398DCA5}"/>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1500510" y="3996747"/>
              <a:ext cx="4474088" cy="2496128"/>
            </a:xfrm>
            <a:prstGeom prst="rect">
              <a:avLst/>
            </a:prstGeom>
            <a:noFill/>
            <a:ln>
              <a:noFill/>
            </a:ln>
          </p:spPr>
        </p:pic>
        <p:sp>
          <p:nvSpPr>
            <p:cNvPr id="5" name="Tekstiruutu 4">
              <a:extLst>
                <a:ext uri="{FF2B5EF4-FFF2-40B4-BE49-F238E27FC236}">
                  <a16:creationId xmlns:a16="http://schemas.microsoft.com/office/drawing/2014/main" id="{8A3C9B76-C5CE-4A80-94C9-848479628A7C}"/>
                </a:ext>
              </a:extLst>
            </p:cNvPr>
            <p:cNvSpPr txBox="1"/>
            <p:nvPr/>
          </p:nvSpPr>
          <p:spPr>
            <a:xfrm>
              <a:off x="1500510" y="6208687"/>
              <a:ext cx="3268262" cy="317215"/>
            </a:xfrm>
            <a:prstGeom prst="rect">
              <a:avLst/>
            </a:prstGeom>
            <a:noFill/>
          </p:spPr>
          <p:txBody>
            <a:bodyPr wrap="none" rtlCol="0">
              <a:spAutoFit/>
            </a:bodyPr>
            <a:lstStyle/>
            <a:p>
              <a:r>
                <a:rPr lang="fi-FI" sz="1600" dirty="0">
                  <a:solidFill>
                    <a:schemeClr val="bg1"/>
                  </a:solidFill>
                </a:rPr>
                <a:t>Kaksitasouoma valmistui syksyllä 2016</a:t>
              </a:r>
            </a:p>
          </p:txBody>
        </p:sp>
      </p:grpSp>
      <p:pic>
        <p:nvPicPr>
          <p:cNvPr id="16" name="Kuva 15" descr="Kuva, joka sisältää kohteen piha-, kasvi, ruoho, puu&#10;&#10;Kuvaus luotu automaattisesti">
            <a:extLst>
              <a:ext uri="{FF2B5EF4-FFF2-40B4-BE49-F238E27FC236}">
                <a16:creationId xmlns:a16="http://schemas.microsoft.com/office/drawing/2014/main" id="{54AD0DC2-4BBA-4DB4-8A77-808E7C698323}"/>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6065520" y="3943860"/>
            <a:ext cx="4565010" cy="2569804"/>
          </a:xfrm>
          <a:prstGeom prst="rect">
            <a:avLst/>
          </a:prstGeom>
        </p:spPr>
      </p:pic>
      <p:sp>
        <p:nvSpPr>
          <p:cNvPr id="17" name="Tekstiruutu 16">
            <a:extLst>
              <a:ext uri="{FF2B5EF4-FFF2-40B4-BE49-F238E27FC236}">
                <a16:creationId xmlns:a16="http://schemas.microsoft.com/office/drawing/2014/main" id="{64C6399C-8121-4675-9CE8-C1D08FED01AF}"/>
              </a:ext>
            </a:extLst>
          </p:cNvPr>
          <p:cNvSpPr txBox="1"/>
          <p:nvPr/>
        </p:nvSpPr>
        <p:spPr>
          <a:xfrm>
            <a:off x="6065520" y="6154320"/>
            <a:ext cx="4644733" cy="338554"/>
          </a:xfrm>
          <a:prstGeom prst="rect">
            <a:avLst/>
          </a:prstGeom>
          <a:noFill/>
        </p:spPr>
        <p:txBody>
          <a:bodyPr wrap="none" rtlCol="0">
            <a:spAutoFit/>
          </a:bodyPr>
          <a:lstStyle/>
          <a:p>
            <a:r>
              <a:rPr lang="fi-FI" sz="1600" dirty="0">
                <a:solidFill>
                  <a:schemeClr val="bg1"/>
                </a:solidFill>
              </a:rPr>
              <a:t>Kaksitasouoma 5 vuotta valmistumisen jälkeen (2021)</a:t>
            </a:r>
          </a:p>
        </p:txBody>
      </p:sp>
    </p:spTree>
    <p:extLst>
      <p:ext uri="{BB962C8B-B14F-4D97-AF65-F5344CB8AC3E}">
        <p14:creationId xmlns:p14="http://schemas.microsoft.com/office/powerpoint/2010/main" val="25409365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079E793-10E0-4116-BB49-9E0379559889}"/>
              </a:ext>
            </a:extLst>
          </p:cNvPr>
          <p:cNvSpPr>
            <a:spLocks noGrp="1"/>
          </p:cNvSpPr>
          <p:nvPr>
            <p:ph type="title"/>
          </p:nvPr>
        </p:nvSpPr>
        <p:spPr>
          <a:xfrm>
            <a:off x="1442520" y="1100486"/>
            <a:ext cx="9693165" cy="1325563"/>
          </a:xfrm>
        </p:spPr>
        <p:txBody>
          <a:bodyPr>
            <a:normAutofit/>
          </a:bodyPr>
          <a:lstStyle/>
          <a:p>
            <a:pPr algn="ctr"/>
            <a:r>
              <a:rPr lang="fi-FI" b="1" dirty="0"/>
              <a:t>Ohjeistus kaksitasouomien suunnitteluun, mitoitukseen, rakentamiseen ja hoitoon </a:t>
            </a:r>
            <a:endParaRPr lang="fi-FI" b="1" dirty="0">
              <a:latin typeface="Century Gothic" panose="020B0502020202020204" pitchFamily="34" charset="0"/>
            </a:endParaRPr>
          </a:p>
        </p:txBody>
      </p:sp>
      <p:sp>
        <p:nvSpPr>
          <p:cNvPr id="5" name="Content Placeholder 4">
            <a:extLst>
              <a:ext uri="{FF2B5EF4-FFF2-40B4-BE49-F238E27FC236}">
                <a16:creationId xmlns:a16="http://schemas.microsoft.com/office/drawing/2014/main" id="{E245884F-8E9A-4D1F-8C12-A5C38E907594}"/>
              </a:ext>
            </a:extLst>
          </p:cNvPr>
          <p:cNvSpPr>
            <a:spLocks noGrp="1"/>
          </p:cNvSpPr>
          <p:nvPr>
            <p:ph sz="half" idx="1"/>
          </p:nvPr>
        </p:nvSpPr>
        <p:spPr>
          <a:xfrm>
            <a:off x="1333851" y="3464357"/>
            <a:ext cx="9015368" cy="2293157"/>
          </a:xfrm>
        </p:spPr>
        <p:txBody>
          <a:bodyPr vert="horz" lIns="91440" tIns="45720" rIns="91440" bIns="45720" rtlCol="0" anchor="t">
            <a:normAutofit fontScale="92500" lnSpcReduction="20000"/>
          </a:bodyPr>
          <a:lstStyle/>
          <a:p>
            <a:pPr algn="ctr">
              <a:buNone/>
            </a:pPr>
            <a:r>
              <a:rPr lang="fi-FI" sz="2400" dirty="0">
                <a:latin typeface="Gill Sans MT" panose="020B0502020104020203" pitchFamily="34" charset="0"/>
              </a:rPr>
              <a:t>Versio 6.2.2025</a:t>
            </a:r>
          </a:p>
          <a:p>
            <a:pPr algn="ctr">
              <a:buNone/>
            </a:pPr>
            <a:r>
              <a:rPr lang="fi-FI" sz="2400" dirty="0">
                <a:latin typeface="Gill Sans MT" panose="020B0502020104020203" pitchFamily="34" charset="0"/>
              </a:rPr>
              <a:t>(Ohjetta päivitetään tarvittaessa uuden tutkimustiedon perusteella)</a:t>
            </a:r>
          </a:p>
          <a:p>
            <a:pPr algn="ctr">
              <a:buNone/>
            </a:pPr>
            <a:endParaRPr lang="fi-FI" sz="2400" dirty="0">
              <a:latin typeface="Gill Sans MT" panose="020B0502020104020203" pitchFamily="34" charset="0"/>
            </a:endParaRPr>
          </a:p>
          <a:p>
            <a:pPr algn="ctr">
              <a:buNone/>
            </a:pPr>
            <a:r>
              <a:rPr lang="fi-FI" sz="2400" dirty="0">
                <a:latin typeface="Gill Sans MT" panose="020B0502020104020203" pitchFamily="34" charset="0"/>
              </a:rPr>
              <a:t>Kaisa Västilä (Syke/Aalto-yliopisto), Tiina Ronkainen (Tapio Oy), Samuli Joensuu (Tapio Oy), Jari Koskiaho (Syke), Pinja Kasvio (Syke), Mikko Tolkkinen (Syke), Krister Karttunen (Syke), Tom Jilbert (HY), Pasi Valkama (Syke</a:t>
            </a:r>
            <a:r>
              <a:rPr lang="fi-FI" sz="2400" dirty="0">
                <a:latin typeface="Gill Sans MT"/>
              </a:rPr>
              <a:t>)</a:t>
            </a:r>
            <a:endParaRPr lang="fi-FI" dirty="0">
              <a:cs typeface="Calibri"/>
            </a:endParaRPr>
          </a:p>
          <a:p>
            <a:pPr marL="0" indent="0" algn="ctr">
              <a:buNone/>
            </a:pPr>
            <a:endParaRPr lang="fi-FI" sz="2400" dirty="0">
              <a:latin typeface="Gill Sans MT" panose="020B0502020104020203" pitchFamily="34" charset="0"/>
            </a:endParaRPr>
          </a:p>
        </p:txBody>
      </p:sp>
      <p:sp>
        <p:nvSpPr>
          <p:cNvPr id="6" name="TextBox 5">
            <a:extLst>
              <a:ext uri="{FF2B5EF4-FFF2-40B4-BE49-F238E27FC236}">
                <a16:creationId xmlns:a16="http://schemas.microsoft.com/office/drawing/2014/main" id="{F4084073-CCD8-4A3A-82E2-6BD6261750EE}"/>
              </a:ext>
            </a:extLst>
          </p:cNvPr>
          <p:cNvSpPr txBox="1"/>
          <p:nvPr/>
        </p:nvSpPr>
        <p:spPr>
          <a:xfrm>
            <a:off x="2946633" y="5821852"/>
            <a:ext cx="6094602" cy="369332"/>
          </a:xfrm>
          <a:prstGeom prst="rect">
            <a:avLst/>
          </a:prstGeom>
          <a:noFill/>
        </p:spPr>
        <p:txBody>
          <a:bodyPr wrap="square">
            <a:spAutoFit/>
          </a:bodyPr>
          <a:lstStyle/>
          <a:p>
            <a:r>
              <a:rPr lang="fi-FI" dirty="0">
                <a:hlinkClick r:id="rId3"/>
              </a:rPr>
              <a:t>Suomen ympäristökeskus &gt; Valumavesi-hanke (syke.fi)</a:t>
            </a:r>
            <a:endParaRPr lang="fi-FI" dirty="0"/>
          </a:p>
        </p:txBody>
      </p:sp>
    </p:spTree>
    <p:extLst>
      <p:ext uri="{BB962C8B-B14F-4D97-AF65-F5344CB8AC3E}">
        <p14:creationId xmlns:p14="http://schemas.microsoft.com/office/powerpoint/2010/main" val="28641912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88445D0-EDE5-4EB3-9F63-54A88CFEA967}"/>
              </a:ext>
            </a:extLst>
          </p:cNvPr>
          <p:cNvSpPr>
            <a:spLocks noGrp="1"/>
          </p:cNvSpPr>
          <p:nvPr>
            <p:ph type="title"/>
          </p:nvPr>
        </p:nvSpPr>
        <p:spPr>
          <a:xfrm>
            <a:off x="1460938" y="365125"/>
            <a:ext cx="9207062" cy="1325563"/>
          </a:xfrm>
        </p:spPr>
        <p:txBody>
          <a:bodyPr/>
          <a:lstStyle/>
          <a:p>
            <a:pPr algn="ctr"/>
            <a:r>
              <a:rPr lang="fi-FI" dirty="0"/>
              <a:t>Kiintoainekulkeuman välttäminen kaivutyössä</a:t>
            </a:r>
            <a:endParaRPr lang="fi-FI" dirty="0">
              <a:latin typeface="Century Gothic" panose="020B0502020202020204" pitchFamily="34" charset="0"/>
            </a:endParaRPr>
          </a:p>
        </p:txBody>
      </p:sp>
      <p:sp>
        <p:nvSpPr>
          <p:cNvPr id="5" name="Content Placeholder 4">
            <a:extLst>
              <a:ext uri="{FF2B5EF4-FFF2-40B4-BE49-F238E27FC236}">
                <a16:creationId xmlns:a16="http://schemas.microsoft.com/office/drawing/2014/main" id="{94778E58-914F-4F29-B2AB-9F1BE69B08A1}"/>
              </a:ext>
            </a:extLst>
          </p:cNvPr>
          <p:cNvSpPr>
            <a:spLocks noGrp="1"/>
          </p:cNvSpPr>
          <p:nvPr>
            <p:ph sz="half" idx="1"/>
          </p:nvPr>
        </p:nvSpPr>
        <p:spPr>
          <a:xfrm>
            <a:off x="838200" y="1825625"/>
            <a:ext cx="10248900" cy="4071836"/>
          </a:xfrm>
        </p:spPr>
        <p:txBody>
          <a:bodyPr>
            <a:normAutofit fontScale="92500" lnSpcReduction="10000"/>
          </a:bodyPr>
          <a:lstStyle/>
          <a:p>
            <a:r>
              <a:rPr lang="fi-FI" sz="2400" dirty="0"/>
              <a:t>Kaivutoimien etenemisjärjestys niin, että kuormitus hankealueen ulkopuolelle minimoituu</a:t>
            </a:r>
          </a:p>
          <a:p>
            <a:r>
              <a:rPr lang="fi-FI" sz="2400" dirty="0"/>
              <a:t>Kaivu vähän veden aikaan, massojen läjitys ennen suuria valuntoja</a:t>
            </a:r>
          </a:p>
          <a:p>
            <a:r>
              <a:rPr lang="fi-FI" sz="2400" dirty="0"/>
              <a:t>Kaivu </a:t>
            </a:r>
            <a:r>
              <a:rPr lang="fi-FI" sz="2400" dirty="0" err="1"/>
              <a:t>kevätsulannan</a:t>
            </a:r>
            <a:r>
              <a:rPr lang="fi-FI" sz="2400" dirty="0"/>
              <a:t> jälkeen-kesällä mahdollistaisi suojaavan kasvillisuuden synnyn ennen suuria virtaamia</a:t>
            </a:r>
          </a:p>
          <a:p>
            <a:r>
              <a:rPr lang="fi-FI" sz="2400" dirty="0"/>
              <a:t>Vain toisen luiskan kaivaminen </a:t>
            </a:r>
          </a:p>
          <a:p>
            <a:r>
              <a:rPr lang="fi-FI" sz="2400" dirty="0"/>
              <a:t>Suojaavan kasvillisuuden jättäminen vesirajaan</a:t>
            </a:r>
          </a:p>
          <a:p>
            <a:r>
              <a:rPr lang="fi-FI" sz="2400" dirty="0"/>
              <a:t>Usein pahin eroosio kaivun jälkeisillä ylivirtaamilla ennen kasvillisuuden kehittymistä -&gt; </a:t>
            </a:r>
            <a:r>
              <a:rPr lang="fi-FI" sz="2400" dirty="0" err="1"/>
              <a:t>geotekniset</a:t>
            </a:r>
            <a:r>
              <a:rPr lang="fi-FI" sz="2400" dirty="0"/>
              <a:t> suojaukset herkkiin kohtiin</a:t>
            </a:r>
          </a:p>
          <a:p>
            <a:r>
              <a:rPr lang="fi-FI" sz="2400" dirty="0"/>
              <a:t>Eroosio tasanteelta kompensoituu yleensä 1-2 vuodessa kiintoaineen kasautumisen kautta</a:t>
            </a:r>
            <a:endParaRPr lang="en-US" sz="2400" dirty="0"/>
          </a:p>
          <a:p>
            <a:endParaRPr lang="fi-FI" sz="2400" dirty="0">
              <a:latin typeface="Gill Sans MT" panose="020B0502020104020203" pitchFamily="34" charset="0"/>
            </a:endParaRPr>
          </a:p>
        </p:txBody>
      </p:sp>
    </p:spTree>
    <p:extLst>
      <p:ext uri="{BB962C8B-B14F-4D97-AF65-F5344CB8AC3E}">
        <p14:creationId xmlns:p14="http://schemas.microsoft.com/office/powerpoint/2010/main" val="25824540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7C971D-296A-4884-BDE1-87A54C950733}"/>
              </a:ext>
            </a:extLst>
          </p:cNvPr>
          <p:cNvSpPr>
            <a:spLocks noGrp="1"/>
          </p:cNvSpPr>
          <p:nvPr>
            <p:ph type="title"/>
          </p:nvPr>
        </p:nvSpPr>
        <p:spPr>
          <a:xfrm>
            <a:off x="1481959" y="365125"/>
            <a:ext cx="9133490" cy="1325563"/>
          </a:xfrm>
        </p:spPr>
        <p:txBody>
          <a:bodyPr/>
          <a:lstStyle/>
          <a:p>
            <a:pPr algn="ctr"/>
            <a:r>
              <a:rPr lang="fi-FI" dirty="0">
                <a:latin typeface="Century Gothic" panose="020B0502020202020204" pitchFamily="34" charset="0"/>
              </a:rPr>
              <a:t>Kaksitasouomien hoito</a:t>
            </a:r>
          </a:p>
        </p:txBody>
      </p:sp>
      <p:sp>
        <p:nvSpPr>
          <p:cNvPr id="5" name="Content Placeholder 4">
            <a:extLst>
              <a:ext uri="{FF2B5EF4-FFF2-40B4-BE49-F238E27FC236}">
                <a16:creationId xmlns:a16="http://schemas.microsoft.com/office/drawing/2014/main" id="{56D1135F-E343-409A-B6C0-8CB10C9A65F8}"/>
              </a:ext>
            </a:extLst>
          </p:cNvPr>
          <p:cNvSpPr>
            <a:spLocks noGrp="1"/>
          </p:cNvSpPr>
          <p:nvPr>
            <p:ph sz="half" idx="1"/>
          </p:nvPr>
        </p:nvSpPr>
        <p:spPr>
          <a:xfrm>
            <a:off x="838200" y="1825625"/>
            <a:ext cx="10134600" cy="4351338"/>
          </a:xfrm>
        </p:spPr>
        <p:txBody>
          <a:bodyPr>
            <a:normAutofit/>
          </a:bodyPr>
          <a:lstStyle/>
          <a:p>
            <a:r>
              <a:rPr lang="fi-FI" sz="2000" dirty="0"/>
              <a:t>Kaksitasouoman alivesiuoman virtaus on kaikissa virtausolosuhteissa voimakas, jolloin sedimentaatio vähenee ja perkaustarve perinteiseen valtaojaan verrattuna vähenee</a:t>
            </a:r>
          </a:p>
          <a:p>
            <a:pPr marL="0" indent="0">
              <a:buNone/>
            </a:pPr>
            <a:r>
              <a:rPr lang="fi-FI" sz="2000" dirty="0">
                <a:sym typeface="Wingdings" panose="05000000000000000000" pitchFamily="2" charset="2"/>
              </a:rPr>
              <a:t>	</a:t>
            </a:r>
            <a:r>
              <a:rPr lang="fi-FI" sz="2000" dirty="0"/>
              <a:t>Huoltotoimenpiteiden väli voi olla arviolta jopa useita vuosikymmeniä</a:t>
            </a:r>
          </a:p>
          <a:p>
            <a:r>
              <a:rPr lang="fi-FI" sz="2000" dirty="0"/>
              <a:t>Hoitotoimenpiteinä tulvatasanteiden ja alivesiuoman kasvillisuuden niitto tarvittaessa luonnon monimuotoisuus huomioiden</a:t>
            </a:r>
          </a:p>
          <a:p>
            <a:pPr marL="0" indent="0">
              <a:buNone/>
            </a:pPr>
            <a:r>
              <a:rPr lang="fi-FI" sz="2000" dirty="0">
                <a:sym typeface="Wingdings" panose="05000000000000000000" pitchFamily="2" charset="2"/>
              </a:rPr>
              <a:t>	</a:t>
            </a:r>
            <a:r>
              <a:rPr lang="fi-FI" sz="2000" dirty="0"/>
              <a:t>Rantapuiden säästäminen (ehkäisevät eroosiota ja lehtiaines tarjoaa 	ravintoa pohjaeläimille ja lisää monimuotoisuutta)</a:t>
            </a:r>
          </a:p>
          <a:p>
            <a:r>
              <a:rPr lang="fi-FI" sz="2000" dirty="0"/>
              <a:t>Eroosiosuojauksien käyttö eroosiokohdissa mm. kylväminen, ruokomatot ja puusuisteiden hyödyntäminen uomassa</a:t>
            </a:r>
          </a:p>
        </p:txBody>
      </p:sp>
    </p:spTree>
    <p:extLst>
      <p:ext uri="{BB962C8B-B14F-4D97-AF65-F5344CB8AC3E}">
        <p14:creationId xmlns:p14="http://schemas.microsoft.com/office/powerpoint/2010/main" val="40323556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7C971D-296A-4884-BDE1-87A54C950733}"/>
              </a:ext>
            </a:extLst>
          </p:cNvPr>
          <p:cNvSpPr>
            <a:spLocks noGrp="1"/>
          </p:cNvSpPr>
          <p:nvPr>
            <p:ph type="title"/>
          </p:nvPr>
        </p:nvSpPr>
        <p:spPr>
          <a:xfrm>
            <a:off x="1481959" y="365125"/>
            <a:ext cx="9133490" cy="1325563"/>
          </a:xfrm>
        </p:spPr>
        <p:txBody>
          <a:bodyPr/>
          <a:lstStyle/>
          <a:p>
            <a:pPr algn="ctr"/>
            <a:r>
              <a:rPr lang="fi-FI" dirty="0">
                <a:latin typeface="Century Gothic" panose="020B0502020202020204" pitchFamily="34" charset="0"/>
              </a:rPr>
              <a:t>Kaksitasouomien hoito</a:t>
            </a:r>
          </a:p>
        </p:txBody>
      </p:sp>
      <p:sp>
        <p:nvSpPr>
          <p:cNvPr id="6" name="Content Placeholder 5">
            <a:extLst>
              <a:ext uri="{FF2B5EF4-FFF2-40B4-BE49-F238E27FC236}">
                <a16:creationId xmlns:a16="http://schemas.microsoft.com/office/drawing/2014/main" id="{34D94E40-A85A-4A76-93C3-0DADDD72F1E1}"/>
              </a:ext>
            </a:extLst>
          </p:cNvPr>
          <p:cNvSpPr>
            <a:spLocks noGrp="1"/>
          </p:cNvSpPr>
          <p:nvPr>
            <p:ph sz="half" idx="2"/>
          </p:nvPr>
        </p:nvSpPr>
        <p:spPr>
          <a:xfrm>
            <a:off x="736725" y="1690688"/>
            <a:ext cx="10623958" cy="4742446"/>
          </a:xfrm>
        </p:spPr>
        <p:txBody>
          <a:bodyPr>
            <a:noAutofit/>
          </a:bodyPr>
          <a:lstStyle/>
          <a:p>
            <a:pPr marL="0" indent="0">
              <a:buNone/>
            </a:pPr>
            <a:r>
              <a:rPr lang="fi-FI" sz="2000" b="1" u="sng" dirty="0"/>
              <a:t>Kasvillisuuden poistaminen tulvatasanteelta</a:t>
            </a:r>
            <a:endParaRPr lang="fi-FI" sz="2000" dirty="0"/>
          </a:p>
          <a:p>
            <a:r>
              <a:rPr lang="fi-FI" sz="2000" dirty="0"/>
              <a:t>Kasvillisuutta niittämällä ja poistamalla voidaan tarvittaessa parantaa uoman vedenjohtokykyä ja alentaa vedenkorkeuksia: osittainenkin (noin 30 % tasanteen alasta) niitto voi parantaa vedenjohtokykyä n. 20-30% </a:t>
            </a:r>
          </a:p>
          <a:p>
            <a:r>
              <a:rPr lang="fi-FI" sz="2000" dirty="0"/>
              <a:t>Kasvillisuuden poisto voi tulla myös kyseeseen, jos korkea puuvartinen kasvillisuus alkaa varjostamaan viereisiä peltoja</a:t>
            </a:r>
          </a:p>
          <a:p>
            <a:r>
              <a:rPr lang="fi-FI" sz="2000" dirty="0"/>
              <a:t>Niitolla saadaan todennäköisesti vedenlaatuhyötyjä kohteissa, joissa tulvatasanne yli 2 m leveä ja salaojat eivät laske tasanteelle</a:t>
            </a:r>
          </a:p>
          <a:p>
            <a:r>
              <a:rPr lang="fi-FI" sz="2000" dirty="0"/>
              <a:t>Niittoajankohtaa suunniteltaessa on hyvä ottaa huomioon alueen muut eliöt ja se, että kasvien kerääminen saattaa vaikuttaa mm. niitä hyödyntävien eliöiden pesintään -&gt; heinäkuu-elokuu</a:t>
            </a:r>
          </a:p>
          <a:p>
            <a:r>
              <a:rPr lang="fi-FI" sz="2000" dirty="0"/>
              <a:t>Typensitojakasvien kuten tervalepän (</a:t>
            </a:r>
            <a:r>
              <a:rPr lang="fi-FI" sz="2000" dirty="0" err="1"/>
              <a:t>Alnus</a:t>
            </a:r>
            <a:r>
              <a:rPr lang="fi-FI" sz="2000" dirty="0"/>
              <a:t> </a:t>
            </a:r>
            <a:r>
              <a:rPr lang="fi-FI" sz="2000" dirty="0" err="1"/>
              <a:t>glutinosa</a:t>
            </a:r>
            <a:r>
              <a:rPr lang="fi-FI" sz="2000" dirty="0"/>
              <a:t>), harmaalepän (</a:t>
            </a:r>
            <a:r>
              <a:rPr lang="fi-FI" sz="2000" dirty="0" err="1"/>
              <a:t>Alnus</a:t>
            </a:r>
            <a:r>
              <a:rPr lang="fi-FI" sz="2000" dirty="0"/>
              <a:t> </a:t>
            </a:r>
            <a:r>
              <a:rPr lang="fi-FI" sz="2000" dirty="0" err="1"/>
              <a:t>incana</a:t>
            </a:r>
            <a:r>
              <a:rPr lang="fi-FI" sz="2000" dirty="0"/>
              <a:t>) ja lupiinien (</a:t>
            </a:r>
            <a:r>
              <a:rPr lang="fi-FI" sz="2000" dirty="0" err="1"/>
              <a:t>Lupinus</a:t>
            </a:r>
            <a:r>
              <a:rPr lang="fi-FI" sz="2000" dirty="0"/>
              <a:t> </a:t>
            </a:r>
            <a:r>
              <a:rPr lang="fi-FI" sz="2000" dirty="0" err="1"/>
              <a:t>polyphyllus</a:t>
            </a:r>
            <a:r>
              <a:rPr lang="fi-FI" sz="2000" dirty="0"/>
              <a:t>) poisto tulvatasanteelta vähentää ravinnekuormaa estämällä typen kertymistä maaperään</a:t>
            </a:r>
          </a:p>
          <a:p>
            <a:r>
              <a:rPr lang="fi-FI" sz="2000" dirty="0"/>
              <a:t>Kerätyn kasvimassan jatkohyödyntäminen on mahdollista esim. kompostoimalla (uutta kasvualustaa) tai biokaasulaitoksen syötteenä (huomioitava kasvimassan laatu)</a:t>
            </a:r>
          </a:p>
          <a:p>
            <a:pPr marL="0" indent="0">
              <a:buNone/>
            </a:pPr>
            <a:endParaRPr lang="fi-FI" sz="2000" dirty="0"/>
          </a:p>
        </p:txBody>
      </p:sp>
    </p:spTree>
    <p:extLst>
      <p:ext uri="{BB962C8B-B14F-4D97-AF65-F5344CB8AC3E}">
        <p14:creationId xmlns:p14="http://schemas.microsoft.com/office/powerpoint/2010/main" val="1335640905"/>
      </p:ext>
    </p:extLst>
  </p:cSld>
  <p:clrMapOvr>
    <a:masterClrMapping/>
  </p:clrMapOvr>
  <p:extLst>
    <p:ext uri="{6950BFC3-D8DA-4A85-94F7-54DA5524770B}">
      <p188:commentRel xmlns:p188="http://schemas.microsoft.com/office/powerpoint/2018/8/main" r:id="rId2"/>
    </p:ext>
  </p:extLs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7C971D-296A-4884-BDE1-87A54C950733}"/>
              </a:ext>
            </a:extLst>
          </p:cNvPr>
          <p:cNvSpPr>
            <a:spLocks noGrp="1"/>
          </p:cNvSpPr>
          <p:nvPr>
            <p:ph type="title"/>
          </p:nvPr>
        </p:nvSpPr>
        <p:spPr>
          <a:xfrm>
            <a:off x="872359" y="394996"/>
            <a:ext cx="9133490" cy="1325563"/>
          </a:xfrm>
        </p:spPr>
        <p:txBody>
          <a:bodyPr/>
          <a:lstStyle/>
          <a:p>
            <a:pPr algn="ctr"/>
            <a:r>
              <a:rPr lang="fi-FI" dirty="0">
                <a:latin typeface="Century Gothic" panose="020B0502020202020204" pitchFamily="34" charset="0"/>
              </a:rPr>
              <a:t>Kaksitasouomien hoito</a:t>
            </a:r>
          </a:p>
        </p:txBody>
      </p:sp>
      <p:sp>
        <p:nvSpPr>
          <p:cNvPr id="6" name="Content Placeholder 5">
            <a:extLst>
              <a:ext uri="{FF2B5EF4-FFF2-40B4-BE49-F238E27FC236}">
                <a16:creationId xmlns:a16="http://schemas.microsoft.com/office/drawing/2014/main" id="{34D94E40-A85A-4A76-93C3-0DADDD72F1E1}"/>
              </a:ext>
            </a:extLst>
          </p:cNvPr>
          <p:cNvSpPr>
            <a:spLocks noGrp="1"/>
          </p:cNvSpPr>
          <p:nvPr>
            <p:ph sz="half" idx="2"/>
          </p:nvPr>
        </p:nvSpPr>
        <p:spPr>
          <a:xfrm>
            <a:off x="586967" y="2055813"/>
            <a:ext cx="10623958" cy="4742446"/>
          </a:xfrm>
        </p:spPr>
        <p:txBody>
          <a:bodyPr>
            <a:noAutofit/>
          </a:bodyPr>
          <a:lstStyle/>
          <a:p>
            <a:pPr marL="0" indent="0">
              <a:buNone/>
            </a:pPr>
            <a:r>
              <a:rPr lang="fi-FI" sz="2000" b="1" u="sng" dirty="0"/>
              <a:t>Kasvillisuuden poistaminen tulvatasanteelta: menetelmät</a:t>
            </a:r>
          </a:p>
          <a:p>
            <a:r>
              <a:rPr lang="fi-FI" sz="2000" dirty="0"/>
              <a:t>Suositeltava menetelmä kasvillisuuden poistoon on niittokauha kaivinkoneeseen tai traktorin niittopuomiin asennettuna</a:t>
            </a:r>
          </a:p>
          <a:p>
            <a:r>
              <a:rPr lang="fi-FI" sz="2000" dirty="0"/>
              <a:t>Niittokauhan etuina ovat hyvä ulottuvuus ja se, että samalla työllä saadaan myös leikattu kasvillisuus kerättyä pois tulvatasanteelta</a:t>
            </a:r>
            <a:endParaRPr lang="fi-FI" sz="2400" dirty="0"/>
          </a:p>
          <a:p>
            <a:r>
              <a:rPr lang="fi-FI" sz="2000" dirty="0"/>
              <a:t>Niittokauhan terä pystyy noin 5-7 cm paksuiseen puuvartiseen vesaikkoon</a:t>
            </a:r>
          </a:p>
          <a:p>
            <a:r>
              <a:rPr lang="fi-FI" sz="2000" dirty="0"/>
              <a:t>Tulvatasanteen kasvillisuuden murskausta ei suositella, koska kasviaineksen kerääminen on hankalaa ja riski kasvimassan sisältämien ravinteiden huuhtoutumiselle kasvaa</a:t>
            </a:r>
          </a:p>
          <a:p>
            <a:r>
              <a:rPr lang="fi-FI" sz="2000" dirty="0"/>
              <a:t>Koneurakointi tulee kyseeseen, mikäli ojitusyhtiö ottaa vastuulleen hoidon ojitusalueella ja perii kustannukset maanomistajilta</a:t>
            </a:r>
          </a:p>
          <a:p>
            <a:r>
              <a:rPr lang="fi-FI" sz="2000" dirty="0"/>
              <a:t>Niiton huolellinen toteutus tärkeää, niin että jätetään noin 5-10 cm sänki eikä rikota maanpintaa</a:t>
            </a:r>
          </a:p>
          <a:p>
            <a:pPr marL="0" indent="0">
              <a:buNone/>
            </a:pPr>
            <a:endParaRPr lang="fi-FI" sz="2000" dirty="0"/>
          </a:p>
          <a:p>
            <a:endParaRPr lang="fi-FI" sz="2000" dirty="0"/>
          </a:p>
        </p:txBody>
      </p:sp>
      <p:pic>
        <p:nvPicPr>
          <p:cNvPr id="2" name="Picture 1">
            <a:extLst>
              <a:ext uri="{FF2B5EF4-FFF2-40B4-BE49-F238E27FC236}">
                <a16:creationId xmlns:a16="http://schemas.microsoft.com/office/drawing/2014/main" id="{08A94653-5A53-4FCC-8079-182EE39C6888}"/>
              </a:ext>
            </a:extLst>
          </p:cNvPr>
          <p:cNvPicPr>
            <a:picLocks noChangeAspect="1"/>
          </p:cNvPicPr>
          <p:nvPr/>
        </p:nvPicPr>
        <p:blipFill>
          <a:blip r:embed="rId3"/>
          <a:stretch>
            <a:fillRect/>
          </a:stretch>
        </p:blipFill>
        <p:spPr>
          <a:xfrm>
            <a:off x="9148599" y="59741"/>
            <a:ext cx="2933700" cy="2200275"/>
          </a:xfrm>
          <a:prstGeom prst="rect">
            <a:avLst/>
          </a:prstGeom>
        </p:spPr>
      </p:pic>
    </p:spTree>
    <p:extLst>
      <p:ext uri="{BB962C8B-B14F-4D97-AF65-F5344CB8AC3E}">
        <p14:creationId xmlns:p14="http://schemas.microsoft.com/office/powerpoint/2010/main" val="3674738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7C971D-296A-4884-BDE1-87A54C950733}"/>
              </a:ext>
            </a:extLst>
          </p:cNvPr>
          <p:cNvSpPr>
            <a:spLocks noGrp="1"/>
          </p:cNvSpPr>
          <p:nvPr>
            <p:ph type="title"/>
          </p:nvPr>
        </p:nvSpPr>
        <p:spPr>
          <a:xfrm>
            <a:off x="1481959" y="365125"/>
            <a:ext cx="9133490" cy="1325563"/>
          </a:xfrm>
        </p:spPr>
        <p:txBody>
          <a:bodyPr/>
          <a:lstStyle/>
          <a:p>
            <a:pPr algn="ctr"/>
            <a:r>
              <a:rPr lang="fi-FI" dirty="0">
                <a:latin typeface="Century Gothic" panose="020B0502020202020204" pitchFamily="34" charset="0"/>
              </a:rPr>
              <a:t>Kaksitasouomien hoito</a:t>
            </a:r>
          </a:p>
        </p:txBody>
      </p:sp>
      <p:sp>
        <p:nvSpPr>
          <p:cNvPr id="5" name="Content Placeholder 4">
            <a:extLst>
              <a:ext uri="{FF2B5EF4-FFF2-40B4-BE49-F238E27FC236}">
                <a16:creationId xmlns:a16="http://schemas.microsoft.com/office/drawing/2014/main" id="{56D1135F-E343-409A-B6C0-8CB10C9A65F8}"/>
              </a:ext>
            </a:extLst>
          </p:cNvPr>
          <p:cNvSpPr>
            <a:spLocks noGrp="1"/>
          </p:cNvSpPr>
          <p:nvPr>
            <p:ph sz="half" idx="1"/>
          </p:nvPr>
        </p:nvSpPr>
        <p:spPr>
          <a:xfrm>
            <a:off x="939567" y="1573161"/>
            <a:ext cx="10431443" cy="4721789"/>
          </a:xfrm>
        </p:spPr>
        <p:txBody>
          <a:bodyPr>
            <a:normAutofit/>
          </a:bodyPr>
          <a:lstStyle/>
          <a:p>
            <a:pPr marL="0" indent="0">
              <a:buNone/>
            </a:pPr>
            <a:r>
              <a:rPr lang="fi-FI" sz="2000" b="1" u="sng" dirty="0"/>
              <a:t>Tulvatasanteiden madaltaminen ja veden pinnan säätäminen</a:t>
            </a:r>
          </a:p>
          <a:p>
            <a:r>
              <a:rPr lang="fi-FI" sz="2000" dirty="0"/>
              <a:t>Tulvatasanteiden madaltamista niille kertynyttä kiintoainesta poistamalla voi olla tarpeen harkita silloin kuin tulvatasanteiden maanpinta on kohonnut niin korkealle, että tulvimistiheys tulvatasanteelle on merkittävästi harventunut</a:t>
            </a:r>
          </a:p>
          <a:p>
            <a:r>
              <a:rPr lang="fi-FI" sz="2000" dirty="0"/>
              <a:t>Ajan myötä tulvatasanteille kertyvä maa-aines saattaa nostaa tulvatasanteiden korkeusasemaa, minkä johdosta vesi nousee tulvatasanteelle entistä harvemmin ja vähentää siten myös uoman ravinteiden pidätyskykyä</a:t>
            </a:r>
          </a:p>
          <a:p>
            <a:r>
              <a:rPr lang="fi-FI" sz="2000" dirty="0"/>
              <a:t>Madaltaminen kaivamalla kallista, mutta voi tulla kyseeseen vain 20-40 vuoden välein</a:t>
            </a:r>
          </a:p>
          <a:p>
            <a:r>
              <a:rPr lang="fi-FI" sz="2000" dirty="0"/>
              <a:t>Joillakin kohteilla voi olla mahdollista nostaa keskivedenkorkeuksia pohjakynnyksin ja puuaineksen avulla, jos nostaminen ei uhkaa kuivatustilaa</a:t>
            </a:r>
          </a:p>
          <a:p>
            <a:r>
              <a:rPr lang="fi-FI" sz="2000" dirty="0"/>
              <a:t>Myös kertyneen maa-aineksen osittainen poisto, esim. pajukkojen välistä olisi mahdollista -&gt; tulvatasanteiden kasvillisuutta ei tarvitse rikkoa kokonaan, ja työmäärä olisi kevyempi</a:t>
            </a:r>
          </a:p>
        </p:txBody>
      </p:sp>
    </p:spTree>
    <p:extLst>
      <p:ext uri="{BB962C8B-B14F-4D97-AF65-F5344CB8AC3E}">
        <p14:creationId xmlns:p14="http://schemas.microsoft.com/office/powerpoint/2010/main" val="21129743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508ED8-FCD2-4EB7-AAC6-395471800AF8}"/>
              </a:ext>
            </a:extLst>
          </p:cNvPr>
          <p:cNvSpPr>
            <a:spLocks noGrp="1"/>
          </p:cNvSpPr>
          <p:nvPr>
            <p:ph idx="1"/>
          </p:nvPr>
        </p:nvSpPr>
        <p:spPr/>
        <p:txBody>
          <a:bodyPr vert="horz" lIns="91440" tIns="45720" rIns="91440" bIns="45720" rtlCol="0" anchor="t">
            <a:normAutofit/>
          </a:bodyPr>
          <a:lstStyle/>
          <a:p>
            <a:pPr marL="0" indent="0">
              <a:buNone/>
            </a:pPr>
            <a:r>
              <a:rPr lang="fi-FI" sz="2000" b="1" u="sng" dirty="0"/>
              <a:t>Uoman rakenne ja hoito biodiversiteetin kannalta</a:t>
            </a:r>
          </a:p>
          <a:p>
            <a:pPr lvl="1"/>
            <a:r>
              <a:rPr lang="fi-FI" sz="2000" dirty="0"/>
              <a:t>Kaksitasouomat yhdessä elinympäristökunnostusten kanssa lisäävät maatalousympäristön monimuotoisuutta</a:t>
            </a:r>
          </a:p>
          <a:p>
            <a:pPr lvl="1"/>
            <a:r>
              <a:rPr lang="fi-FI" sz="2000" dirty="0"/>
              <a:t>Kaksitasouomissa riittävä alivirtaamanopeus estää sedimentin kertymistä pohjaan ja parantaa uoman eliöstön elinolosuhteita</a:t>
            </a:r>
          </a:p>
          <a:p>
            <a:pPr lvl="1"/>
            <a:r>
              <a:rPr lang="fi-FI" sz="2000" dirty="0"/>
              <a:t>Tulvatasanteiden kasvillisuutta voidaan hoitaa, mutta kaikkea kasvillisuutta ei kannata poistaa</a:t>
            </a:r>
            <a:endParaRPr lang="fi-FI" sz="2000" dirty="0">
              <a:cs typeface="Calibri"/>
            </a:endParaRPr>
          </a:p>
          <a:p>
            <a:pPr lvl="2"/>
            <a:r>
              <a:rPr lang="fi-FI" sz="1800" dirty="0"/>
              <a:t>Kasvillisuus lisää ravinteiden pidättymistä sekä varjostaa alivesiuomaa ja tarjoaa suojaa kaloille ja muille eliöille</a:t>
            </a:r>
          </a:p>
          <a:p>
            <a:pPr lvl="1"/>
            <a:r>
              <a:rPr lang="fi-FI" sz="2000" dirty="0">
                <a:cs typeface="Calibri"/>
              </a:rPr>
              <a:t>Erityisesti rantapuut luovat virtavesiekosysteemille tärkeää monimuotoisuutta joten niiden jättämistä tulisi harkita</a:t>
            </a:r>
          </a:p>
          <a:p>
            <a:pPr lvl="1"/>
            <a:r>
              <a:rPr lang="fi-FI" sz="2000" dirty="0">
                <a:cs typeface="Calibri"/>
              </a:rPr>
              <a:t>Mikäli mahdollista, uoman rakennetta voi monipuolistaa puu- ja kivimateriaalin avulla</a:t>
            </a:r>
          </a:p>
          <a:p>
            <a:pPr lvl="2"/>
            <a:r>
              <a:rPr lang="fi-FI" sz="1800" dirty="0">
                <a:cs typeface="Calibri"/>
              </a:rPr>
              <a:t>Monipuolinen uoman rakenne lisää biodiversiteettiä uomassa</a:t>
            </a:r>
          </a:p>
        </p:txBody>
      </p:sp>
      <p:sp>
        <p:nvSpPr>
          <p:cNvPr id="7" name="Title 3">
            <a:extLst>
              <a:ext uri="{FF2B5EF4-FFF2-40B4-BE49-F238E27FC236}">
                <a16:creationId xmlns:a16="http://schemas.microsoft.com/office/drawing/2014/main" id="{9678F608-4A01-4231-A9D1-3251E508E1B2}"/>
              </a:ext>
            </a:extLst>
          </p:cNvPr>
          <p:cNvSpPr txBox="1">
            <a:spLocks/>
          </p:cNvSpPr>
          <p:nvPr/>
        </p:nvSpPr>
        <p:spPr>
          <a:xfrm>
            <a:off x="1481959" y="365125"/>
            <a:ext cx="913349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i-FI" dirty="0">
                <a:latin typeface="Century Gothic" panose="020B0502020202020204" pitchFamily="34" charset="0"/>
              </a:rPr>
              <a:t>Kaksitasouomien hoito</a:t>
            </a:r>
          </a:p>
        </p:txBody>
      </p:sp>
      <p:pic>
        <p:nvPicPr>
          <p:cNvPr id="4" name="Picture 3" descr="A picture containing outdoor, water, aquatic bird, pond&#10;&#10;Description automatically generated">
            <a:extLst>
              <a:ext uri="{FF2B5EF4-FFF2-40B4-BE49-F238E27FC236}">
                <a16:creationId xmlns:a16="http://schemas.microsoft.com/office/drawing/2014/main" id="{6F3B3DF2-24A0-48D1-AE88-2E5C551D94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1299" y="81756"/>
            <a:ext cx="1400175" cy="2100262"/>
          </a:xfrm>
          <a:prstGeom prst="rect">
            <a:avLst/>
          </a:prstGeom>
        </p:spPr>
      </p:pic>
    </p:spTree>
    <p:extLst>
      <p:ext uri="{BB962C8B-B14F-4D97-AF65-F5344CB8AC3E}">
        <p14:creationId xmlns:p14="http://schemas.microsoft.com/office/powerpoint/2010/main" val="35911323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EFDD5-3C7D-4D34-8D33-3AD4AE0A973F}"/>
              </a:ext>
            </a:extLst>
          </p:cNvPr>
          <p:cNvSpPr>
            <a:spLocks noGrp="1"/>
          </p:cNvSpPr>
          <p:nvPr>
            <p:ph type="title"/>
          </p:nvPr>
        </p:nvSpPr>
        <p:spPr>
          <a:xfrm>
            <a:off x="1633728" y="365125"/>
            <a:ext cx="8863584" cy="1325563"/>
          </a:xfrm>
        </p:spPr>
        <p:txBody>
          <a:bodyPr/>
          <a:lstStyle/>
          <a:p>
            <a:pPr algn="ctr"/>
            <a:r>
              <a:rPr lang="fi-FI" dirty="0"/>
              <a:t>Kunnossapito ja seuranta</a:t>
            </a:r>
            <a:endParaRPr lang="fi-FI" dirty="0">
              <a:latin typeface="Century Gothic" panose="020B0502020202020204" pitchFamily="34" charset="0"/>
            </a:endParaRPr>
          </a:p>
        </p:txBody>
      </p:sp>
      <p:sp>
        <p:nvSpPr>
          <p:cNvPr id="7" name="Content Placeholder 2">
            <a:extLst>
              <a:ext uri="{FF2B5EF4-FFF2-40B4-BE49-F238E27FC236}">
                <a16:creationId xmlns:a16="http://schemas.microsoft.com/office/drawing/2014/main" id="{8C0D257F-68EC-4ACB-ABFD-935320106293}"/>
              </a:ext>
            </a:extLst>
          </p:cNvPr>
          <p:cNvSpPr>
            <a:spLocks noGrp="1"/>
          </p:cNvSpPr>
          <p:nvPr>
            <p:ph idx="1"/>
          </p:nvPr>
        </p:nvSpPr>
        <p:spPr>
          <a:xfrm>
            <a:off x="725664" y="2376487"/>
            <a:ext cx="11037711" cy="5150379"/>
          </a:xfrm>
        </p:spPr>
        <p:txBody>
          <a:bodyPr>
            <a:normAutofit/>
          </a:bodyPr>
          <a:lstStyle/>
          <a:p>
            <a:r>
              <a:rPr lang="fi-FI" sz="2400" dirty="0"/>
              <a:t>Kunnossapitotarpeen arviointi n. 5 vuoden kuluttua kohteen valmistumisesta</a:t>
            </a:r>
          </a:p>
          <a:p>
            <a:r>
              <a:rPr lang="fi-FI" sz="2400" dirty="0"/>
              <a:t>Kaksitasouomien tulvatasanteiden hoitoon voi saada tukea kosteikkojen hoitosopimuksen kautta: </a:t>
            </a:r>
            <a:r>
              <a:rPr lang="fi-FI" sz="2400" dirty="0">
                <a:hlinkClick r:id="rId3"/>
              </a:rPr>
              <a:t>Sopimusehdot: Kosteikkojen hoitosopimus 2024 - Ruokavirasto</a:t>
            </a:r>
            <a:endParaRPr lang="fi-FI" sz="2400" dirty="0"/>
          </a:p>
          <a:p>
            <a:r>
              <a:rPr lang="fi-FI" sz="2400" dirty="0"/>
              <a:t>Seuranta</a:t>
            </a:r>
          </a:p>
          <a:p>
            <a:pPr lvl="1"/>
            <a:r>
              <a:rPr lang="fi-FI" sz="2000" dirty="0"/>
              <a:t>Veden viipymän arviointi</a:t>
            </a:r>
          </a:p>
          <a:p>
            <a:pPr lvl="1"/>
            <a:r>
              <a:rPr lang="fi-FI" sz="2000" dirty="0"/>
              <a:t>Toimiiko rakenne suunnitellusti – nouseeko vesi tulvan aikana tasanteelle?</a:t>
            </a:r>
          </a:p>
          <a:p>
            <a:pPr lvl="1"/>
            <a:r>
              <a:rPr lang="fi-FI" sz="2000" dirty="0"/>
              <a:t>Vedenkorkeuden mittaaminen tulvahuipun aikana toimivuuden mittarina</a:t>
            </a:r>
          </a:p>
          <a:p>
            <a:pPr lvl="1"/>
            <a:r>
              <a:rPr lang="fi-FI" sz="2000" dirty="0"/>
              <a:t>Vaikutukset vedenlaatuun ja kuormitukseen ovat osa toimenpiteen vaikuttavuuden seurantaa?</a:t>
            </a:r>
          </a:p>
          <a:p>
            <a:pPr lvl="1"/>
            <a:r>
              <a:rPr lang="fi-FI" sz="2000" dirty="0"/>
              <a:t>Salaojaputkien purkautumiskohdat olisi hyvä merkitä maastoon niin, että salaojaputkista virtaavan veden aiheuttamaa eroosiota tai kasautumista on mahdollista käydä arvioimassa</a:t>
            </a:r>
          </a:p>
          <a:p>
            <a:pPr lvl="1"/>
            <a:endParaRPr lang="fi-FI" sz="2000" dirty="0"/>
          </a:p>
          <a:p>
            <a:pPr lvl="1"/>
            <a:endParaRPr lang="fi-FI" sz="2000" dirty="0"/>
          </a:p>
          <a:p>
            <a:pPr marL="457200" lvl="1" indent="0">
              <a:buNone/>
            </a:pPr>
            <a:endParaRPr lang="fi-FI" sz="2000" dirty="0"/>
          </a:p>
        </p:txBody>
      </p:sp>
      <p:pic>
        <p:nvPicPr>
          <p:cNvPr id="6" name="Picture 5">
            <a:extLst>
              <a:ext uri="{FF2B5EF4-FFF2-40B4-BE49-F238E27FC236}">
                <a16:creationId xmlns:a16="http://schemas.microsoft.com/office/drawing/2014/main" id="{D1298D51-6227-4DF2-A505-BB51A1E2D9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23525" y="142874"/>
            <a:ext cx="1416050" cy="2124075"/>
          </a:xfrm>
          <a:prstGeom prst="rect">
            <a:avLst/>
          </a:prstGeom>
        </p:spPr>
      </p:pic>
    </p:spTree>
    <p:extLst>
      <p:ext uri="{BB962C8B-B14F-4D97-AF65-F5344CB8AC3E}">
        <p14:creationId xmlns:p14="http://schemas.microsoft.com/office/powerpoint/2010/main" val="30162023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FD4E507-7604-42C6-AD9D-9DCEA179753C}"/>
              </a:ext>
            </a:extLst>
          </p:cNvPr>
          <p:cNvSpPr>
            <a:spLocks noGrp="1"/>
          </p:cNvSpPr>
          <p:nvPr>
            <p:ph type="title"/>
          </p:nvPr>
        </p:nvSpPr>
        <p:spPr>
          <a:xfrm>
            <a:off x="1633538" y="365125"/>
            <a:ext cx="8863012" cy="1325563"/>
          </a:xfrm>
        </p:spPr>
        <p:txBody>
          <a:bodyPr>
            <a:normAutofit fontScale="90000"/>
          </a:bodyPr>
          <a:lstStyle/>
          <a:p>
            <a:pPr algn="ctr"/>
            <a:r>
              <a:rPr lang="fi-FI" dirty="0">
                <a:latin typeface="Century Gothic" panose="020B0502020202020204" pitchFamily="34" charset="0"/>
              </a:rPr>
              <a:t>Kaksitasouomat suhteessa muihin vesienhallinta- ja suojelukeinoihin</a:t>
            </a:r>
          </a:p>
        </p:txBody>
      </p:sp>
      <p:sp>
        <p:nvSpPr>
          <p:cNvPr id="6" name="Content Placeholder 2">
            <a:extLst>
              <a:ext uri="{FF2B5EF4-FFF2-40B4-BE49-F238E27FC236}">
                <a16:creationId xmlns:a16="http://schemas.microsoft.com/office/drawing/2014/main" id="{A587287C-6C54-4F15-9831-492DE26E4DE4}"/>
              </a:ext>
            </a:extLst>
          </p:cNvPr>
          <p:cNvSpPr>
            <a:spLocks noGrp="1"/>
          </p:cNvSpPr>
          <p:nvPr>
            <p:ph idx="1"/>
          </p:nvPr>
        </p:nvSpPr>
        <p:spPr>
          <a:xfrm>
            <a:off x="152400" y="1929491"/>
            <a:ext cx="11887200" cy="4928509"/>
          </a:xfrm>
        </p:spPr>
        <p:txBody>
          <a:bodyPr vert="horz" lIns="91440" tIns="45720" rIns="91440" bIns="45720" rtlCol="0" anchor="t">
            <a:normAutofit/>
          </a:bodyPr>
          <a:lstStyle/>
          <a:p>
            <a:pPr marL="0" indent="0">
              <a:buNone/>
            </a:pPr>
            <a:r>
              <a:rPr lang="fi-FI" sz="2000" b="1" u="sng" dirty="0"/>
              <a:t>Kiintoaineen ja ravinteiden (kokonaisfosfori ja kokonaistyppi) pidätystehokkuus</a:t>
            </a:r>
          </a:p>
          <a:p>
            <a:r>
              <a:rPr lang="fi-FI" sz="2000" dirty="0">
                <a:cs typeface="Calibri"/>
              </a:rPr>
              <a:t>Menetelmiä verrattaessa on huomioitava, että kaksitasouomien, kosteikkojen ja </a:t>
            </a:r>
            <a:r>
              <a:rPr lang="fi-FI" sz="2000" dirty="0" err="1">
                <a:cs typeface="Calibri"/>
              </a:rPr>
              <a:t>laskeutusaltaiden</a:t>
            </a:r>
            <a:r>
              <a:rPr lang="fi-FI" sz="2000" dirty="0">
                <a:cs typeface="Calibri"/>
              </a:rPr>
              <a:t> pidätys-% on suhteessa koko yläpuolisen valuma-alueen kuormitukseen, kun taas peltotoimenpiteiden suhteessa ko. peltolohkon kuormitukseen </a:t>
            </a:r>
          </a:p>
          <a:p>
            <a:pPr lvl="1"/>
            <a:r>
              <a:rPr lang="fi-FI" sz="1800" b="1" i="1" dirty="0">
                <a:cs typeface="Calibri"/>
              </a:rPr>
              <a:t>Esim. kaksitasouoman tulvatasanne pidätti ~14-16% koko yläpuoliselta valuma-alueelta tulevasta kiintoaine- ja fosforikuormituksesta per uomakilometri, mutta pohjan puhdistuminen aiempien perkauksien jälkeisestä liettymisestä alensi kokonaispidätyksen 2-3.5 %:iin </a:t>
            </a:r>
            <a:r>
              <a:rPr lang="fi-FI" sz="1900" b="1" i="1" dirty="0">
                <a:cs typeface="Calibri"/>
              </a:rPr>
              <a:t>(v 2010-2012, </a:t>
            </a:r>
            <a:r>
              <a:rPr lang="fi-FI" sz="1900" b="1" i="1" dirty="0" err="1">
                <a:cs typeface="Calibri"/>
              </a:rPr>
              <a:t>Ritobäcken</a:t>
            </a:r>
            <a:r>
              <a:rPr lang="fi-FI" sz="1900" b="1" i="1" dirty="0">
                <a:cs typeface="Calibri"/>
              </a:rPr>
              <a:t>; Västilä ym. 2021)</a:t>
            </a:r>
            <a:endParaRPr lang="fi-FI" sz="2000" b="1" i="1" dirty="0">
              <a:cs typeface="Calibri"/>
            </a:endParaRPr>
          </a:p>
          <a:p>
            <a:r>
              <a:rPr lang="fi-FI" sz="2400" dirty="0"/>
              <a:t>Esimerkkejä pelloilla tehtävien toimenpiteiden vaikutuksista</a:t>
            </a:r>
          </a:p>
          <a:p>
            <a:pPr lvl="2"/>
            <a:r>
              <a:rPr lang="fi-FI" sz="1800" dirty="0"/>
              <a:t>Puustinen ym. (2005) havaitsivat kevennetyn muokkauksen tuottavan kyntöön verrattuna n. 30 % alhaisemman TSS- ja n. 20 % alhaisemman TP-kuormituksen. Nurmella ero oli jopa n. 70 % (TSS) ja 60 % (TP)</a:t>
            </a:r>
          </a:p>
          <a:p>
            <a:pPr lvl="2"/>
            <a:r>
              <a:rPr lang="fi-FI" sz="1800" dirty="0"/>
              <a:t>Koskiaho ym. (2002) raportoivat äestetyn pellon TN-kuormituksen olevan kynnettyyn verrattuna n. 35 % alhaisempi</a:t>
            </a:r>
          </a:p>
          <a:p>
            <a:pPr lvl="2"/>
            <a:r>
              <a:rPr lang="fi-FI" sz="1800" dirty="0"/>
              <a:t>Pellon kipsikäsittelyllä on havaittu olevan mahdollista vähentää TP-kuormitusta jopa 50 % (Ollikainen ym. 2019)</a:t>
            </a:r>
          </a:p>
          <a:p>
            <a:pPr lvl="2"/>
            <a:r>
              <a:rPr lang="fi-FI" sz="1800" dirty="0"/>
              <a:t>Säätösalaojituksen on raportoitu vähentävän TN-kuormitusta enimmillään 13 % (Manni ym. 2017) </a:t>
            </a:r>
          </a:p>
          <a:p>
            <a:pPr lvl="2"/>
            <a:endParaRPr lang="fi-FI" sz="1800" dirty="0"/>
          </a:p>
        </p:txBody>
      </p:sp>
    </p:spTree>
    <p:extLst>
      <p:ext uri="{BB962C8B-B14F-4D97-AF65-F5344CB8AC3E}">
        <p14:creationId xmlns:p14="http://schemas.microsoft.com/office/powerpoint/2010/main" val="4918442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FD4E507-7604-42C6-AD9D-9DCEA179753C}"/>
              </a:ext>
            </a:extLst>
          </p:cNvPr>
          <p:cNvSpPr>
            <a:spLocks noGrp="1"/>
          </p:cNvSpPr>
          <p:nvPr>
            <p:ph type="title"/>
          </p:nvPr>
        </p:nvSpPr>
        <p:spPr>
          <a:xfrm>
            <a:off x="1633538" y="365125"/>
            <a:ext cx="8863012" cy="1325563"/>
          </a:xfrm>
        </p:spPr>
        <p:txBody>
          <a:bodyPr>
            <a:normAutofit fontScale="90000"/>
          </a:bodyPr>
          <a:lstStyle/>
          <a:p>
            <a:pPr algn="ctr"/>
            <a:r>
              <a:rPr lang="fi-FI" dirty="0">
                <a:latin typeface="Century Gothic" panose="020B0502020202020204" pitchFamily="34" charset="0"/>
              </a:rPr>
              <a:t>Kaksitasouomat suhteessa muihin vesienhallinta- ja suojelukeinoihin</a:t>
            </a:r>
          </a:p>
        </p:txBody>
      </p:sp>
      <p:sp>
        <p:nvSpPr>
          <p:cNvPr id="5" name="Content Placeholder 2">
            <a:extLst>
              <a:ext uri="{FF2B5EF4-FFF2-40B4-BE49-F238E27FC236}">
                <a16:creationId xmlns:a16="http://schemas.microsoft.com/office/drawing/2014/main" id="{71108008-4D5A-4970-A7AD-8A1F0FDEE223}"/>
              </a:ext>
            </a:extLst>
          </p:cNvPr>
          <p:cNvSpPr>
            <a:spLocks noGrp="1"/>
          </p:cNvSpPr>
          <p:nvPr>
            <p:ph idx="1"/>
          </p:nvPr>
        </p:nvSpPr>
        <p:spPr>
          <a:xfrm>
            <a:off x="180393" y="1653366"/>
            <a:ext cx="11831214" cy="4654538"/>
          </a:xfrm>
        </p:spPr>
        <p:txBody>
          <a:bodyPr>
            <a:normAutofit fontScale="77500" lnSpcReduction="20000"/>
          </a:bodyPr>
          <a:lstStyle/>
          <a:p>
            <a:pPr marL="0" indent="0">
              <a:buNone/>
            </a:pPr>
            <a:r>
              <a:rPr lang="fi-FI" dirty="0"/>
              <a:t>Suojakaistat ja -vyöhykkeet</a:t>
            </a:r>
          </a:p>
          <a:p>
            <a:pPr lvl="1"/>
            <a:r>
              <a:rPr lang="fi-FI" sz="2600" dirty="0"/>
              <a:t>Uusi-Kämppä &amp; Jauhiainen (2010) raportoivat 10-m levyisellä suojavyöhykkeellä n. 50 % TSS- ja n. 30 % TP-kuormituksen alenemat  </a:t>
            </a:r>
          </a:p>
          <a:p>
            <a:pPr lvl="1"/>
            <a:r>
              <a:rPr lang="fi-FI" sz="2600" dirty="0"/>
              <a:t>Pohjoismaisten suojavyöhyketutkimusten koosteartikkelissa (Uusi-Kämppä ym. 2000) raportoitujen suojavyöhykkeiden leveys vaihteli välillä 2–16 m ja TP-kuormituksen alenemat vaihtelivat välillä n. 27–97 %    </a:t>
            </a:r>
          </a:p>
          <a:p>
            <a:pPr marL="0" indent="0">
              <a:buNone/>
            </a:pPr>
            <a:r>
              <a:rPr lang="fi-FI" dirty="0"/>
              <a:t>Kosteikot ja </a:t>
            </a:r>
            <a:r>
              <a:rPr lang="fi-FI" dirty="0" err="1"/>
              <a:t>laskeutusaltaat</a:t>
            </a:r>
            <a:endParaRPr lang="fi-FI" dirty="0"/>
          </a:p>
          <a:p>
            <a:pPr lvl="1"/>
            <a:r>
              <a:rPr lang="fi-FI" sz="2600" dirty="0"/>
              <a:t>Maatalouden vesiensuojelukosteikon ravinteidenpidätystehokkuus riippuu suuresti sen pinta-alasta suhteessa yläpuoliseen valuma-alueeseen: suhteen ollessa suuri (esim. 5 % Hovin kosteikko, Koskiaho &amp; Puustinen 2019), ovat ainepoistumat korkeita (TSS n. 70 %, TP n. 60 % ja TN n. 50 %)</a:t>
            </a:r>
          </a:p>
          <a:p>
            <a:pPr lvl="1"/>
            <a:r>
              <a:rPr lang="fi-FI" sz="2600" dirty="0"/>
              <a:t>Sen sijaan valuma-aluesuhteeltaan hyvin pienissä kosteikoissa ja </a:t>
            </a:r>
            <a:r>
              <a:rPr lang="fi-FI" sz="2600" dirty="0" err="1"/>
              <a:t>laskeutusaltaissa</a:t>
            </a:r>
            <a:r>
              <a:rPr lang="fi-FI" sz="2600" dirty="0"/>
              <a:t> ravinne-poistumat jäävät yleensä vähäisiksi (esim. Häikiö 1998: suhde 0,05 %,  TP-poistuma 6 %, </a:t>
            </a:r>
            <a:r>
              <a:rPr lang="fi-FI" sz="2600" dirty="0" err="1"/>
              <a:t>jaTN</a:t>
            </a:r>
            <a:r>
              <a:rPr lang="fi-FI" sz="2600" dirty="0"/>
              <a:t>-poistuma 3 %)</a:t>
            </a:r>
          </a:p>
          <a:p>
            <a:pPr lvl="1"/>
            <a:r>
              <a:rPr lang="fi-FI" sz="2600" dirty="0"/>
              <a:t>Kiintoainepoistuma voi pienessäkin altaassa nousta suhteellisen korkeaksi, jos valuma-alueen maalaji karkeaa ja helposti laskeutuvaa (Häikiö 1998: TSS-poistuma 18 %)</a:t>
            </a:r>
          </a:p>
          <a:p>
            <a:pPr lvl="1"/>
            <a:r>
              <a:rPr lang="fi-FI" sz="2600" dirty="0"/>
              <a:t>Pienellä kosteikolla voidaan puolestaan saavuttaa suhteellisen korkeat ravinnepoistumat, jos se on hyvin suunniteltu ja kasvillisuutta on runsaasti (Valkama et al. 2017: suhde 0,10 %, TP-</a:t>
            </a:r>
            <a:r>
              <a:rPr lang="fi-FI" sz="2600" dirty="0" err="1"/>
              <a:t>poist</a:t>
            </a:r>
            <a:r>
              <a:rPr lang="fi-FI" sz="2600" dirty="0"/>
              <a:t>. 13 %, NO3-poist. 14 %).  </a:t>
            </a:r>
          </a:p>
        </p:txBody>
      </p:sp>
    </p:spTree>
    <p:extLst>
      <p:ext uri="{BB962C8B-B14F-4D97-AF65-F5344CB8AC3E}">
        <p14:creationId xmlns:p14="http://schemas.microsoft.com/office/powerpoint/2010/main" val="27136717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88445D0-EDE5-4EB3-9F63-54A88CFEA967}"/>
              </a:ext>
            </a:extLst>
          </p:cNvPr>
          <p:cNvSpPr>
            <a:spLocks noGrp="1"/>
          </p:cNvSpPr>
          <p:nvPr>
            <p:ph type="title"/>
          </p:nvPr>
        </p:nvSpPr>
        <p:spPr>
          <a:xfrm>
            <a:off x="1479598" y="243827"/>
            <a:ext cx="10099691" cy="1325563"/>
          </a:xfrm>
        </p:spPr>
        <p:txBody>
          <a:bodyPr>
            <a:normAutofit/>
          </a:bodyPr>
          <a:lstStyle/>
          <a:p>
            <a:pPr algn="ctr"/>
            <a:r>
              <a:rPr lang="fi-FI" sz="4000" dirty="0">
                <a:latin typeface="Century Gothic" panose="020B0502020202020204" pitchFamily="34" charset="0"/>
              </a:rPr>
              <a:t>Kaksitasouomat suhteessa muihin vesienhallinta- ja suojelukeinoihin</a:t>
            </a:r>
          </a:p>
        </p:txBody>
      </p:sp>
      <p:sp>
        <p:nvSpPr>
          <p:cNvPr id="6" name="Content Placeholder 2">
            <a:extLst>
              <a:ext uri="{FF2B5EF4-FFF2-40B4-BE49-F238E27FC236}">
                <a16:creationId xmlns:a16="http://schemas.microsoft.com/office/drawing/2014/main" id="{5CF2E678-CEEC-438E-8565-63E38798236C}"/>
              </a:ext>
            </a:extLst>
          </p:cNvPr>
          <p:cNvSpPr>
            <a:spLocks noGrp="1"/>
          </p:cNvSpPr>
          <p:nvPr>
            <p:ph idx="1"/>
          </p:nvPr>
        </p:nvSpPr>
        <p:spPr>
          <a:xfrm>
            <a:off x="838200" y="1825625"/>
            <a:ext cx="10515600" cy="4351338"/>
          </a:xfrm>
        </p:spPr>
        <p:txBody>
          <a:bodyPr>
            <a:normAutofit/>
          </a:bodyPr>
          <a:lstStyle/>
          <a:p>
            <a:pPr marL="0" indent="0">
              <a:buNone/>
            </a:pPr>
            <a:r>
              <a:rPr lang="fi-FI" sz="2000" b="1" u="sng" dirty="0">
                <a:latin typeface="Gill Sans MT" panose="020B0502020104020203" pitchFamily="34" charset="0"/>
              </a:rPr>
              <a:t>Biodiversiteetti (uoma)</a:t>
            </a:r>
          </a:p>
          <a:p>
            <a:pPr lvl="1"/>
            <a:r>
              <a:rPr lang="fi-FI" sz="2000" dirty="0">
                <a:latin typeface="Gill Sans MT" panose="020B0502020104020203" pitchFamily="34" charset="0"/>
              </a:rPr>
              <a:t>Tavanomaiseen valtaojan perkaukseen verrattuna 2-tasouoman kalasto on osoitettu olevan monimuotoisempi (</a:t>
            </a:r>
            <a:r>
              <a:rPr lang="fi-FI" sz="2000" dirty="0" err="1">
                <a:latin typeface="Gill Sans MT" panose="020B0502020104020203" pitchFamily="34" charset="0"/>
              </a:rPr>
              <a:t>DeZiel</a:t>
            </a:r>
            <a:r>
              <a:rPr lang="fi-FI" sz="2000" dirty="0">
                <a:latin typeface="Gill Sans MT" panose="020B0502020104020203" pitchFamily="34" charset="0"/>
              </a:rPr>
              <a:t> ym. 2019).</a:t>
            </a:r>
          </a:p>
          <a:p>
            <a:pPr lvl="2"/>
            <a:r>
              <a:rPr lang="fi-FI" sz="1800" dirty="0">
                <a:latin typeface="Gill Sans MT" panose="020B0502020104020203" pitchFamily="34" charset="0"/>
              </a:rPr>
              <a:t>Uoman morfologinen rakenne on parempi 2-tasouomassa ja tällä on positiivinen vaikutus kalastoon (</a:t>
            </a:r>
            <a:r>
              <a:rPr lang="fi-FI" sz="1800" dirty="0" err="1">
                <a:latin typeface="Gill Sans MT" panose="020B0502020104020203" pitchFamily="34" charset="0"/>
              </a:rPr>
              <a:t>DeZiel</a:t>
            </a:r>
            <a:r>
              <a:rPr lang="fi-FI" sz="1800" dirty="0">
                <a:latin typeface="Gill Sans MT" panose="020B0502020104020203" pitchFamily="34" charset="0"/>
              </a:rPr>
              <a:t> ym. 2019)</a:t>
            </a:r>
          </a:p>
          <a:p>
            <a:pPr lvl="1"/>
            <a:r>
              <a:rPr lang="fi-FI" sz="2000" dirty="0">
                <a:latin typeface="Gill Sans MT" panose="020B0502020104020203" pitchFamily="34" charset="0"/>
              </a:rPr>
              <a:t>Uoman biodiversiteettivaikutuksista ei kuitenkaan ole vielä tarpeeksi tietoa</a:t>
            </a:r>
          </a:p>
          <a:p>
            <a:pPr lvl="1"/>
            <a:r>
              <a:rPr lang="fi-FI" sz="2000" dirty="0">
                <a:latin typeface="Gill Sans MT" panose="020B0502020104020203" pitchFamily="34" charset="0"/>
              </a:rPr>
              <a:t>Peltotoimilla – kasvipeitteisyyttä ehkä lukuun ottamatta – ei ole suurta suoraa vaikutusta uoman biodiversiteettiin</a:t>
            </a:r>
          </a:p>
          <a:p>
            <a:pPr lvl="1"/>
            <a:r>
              <a:rPr lang="fi-FI" sz="2000" dirty="0">
                <a:latin typeface="Gill Sans MT" panose="020B0502020104020203" pitchFamily="34" charset="0"/>
              </a:rPr>
              <a:t>Suojavyöhykkeiden suorat biodiversiteettivaikutukset uomaan voivat olla melko samankaltaiset tai heikommat kuin 2-tasouomilla</a:t>
            </a:r>
          </a:p>
          <a:p>
            <a:pPr lvl="1"/>
            <a:r>
              <a:rPr lang="fi-FI" sz="2000" dirty="0" err="1">
                <a:latin typeface="Gill Sans MT" panose="020B0502020104020203" pitchFamily="34" charset="0"/>
              </a:rPr>
              <a:t>Laskeutusaltaiden</a:t>
            </a:r>
            <a:r>
              <a:rPr lang="fi-FI" sz="2000" dirty="0">
                <a:latin typeface="Gill Sans MT" panose="020B0502020104020203" pitchFamily="34" charset="0"/>
              </a:rPr>
              <a:t> ja kosteikkojen suora positiivinen biodiversiteettivaikutus uomaan voi olla vähäisempi kuin 2-tasouomien</a:t>
            </a:r>
          </a:p>
          <a:p>
            <a:endParaRPr lang="fi-FI" sz="2400" dirty="0">
              <a:latin typeface="Gill Sans MT" panose="020B0502020104020203" pitchFamily="34" charset="0"/>
            </a:endParaRPr>
          </a:p>
        </p:txBody>
      </p:sp>
    </p:spTree>
    <p:extLst>
      <p:ext uri="{BB962C8B-B14F-4D97-AF65-F5344CB8AC3E}">
        <p14:creationId xmlns:p14="http://schemas.microsoft.com/office/powerpoint/2010/main" val="24054096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EFDD5-3C7D-4D34-8D33-3AD4AE0A973F}"/>
              </a:ext>
            </a:extLst>
          </p:cNvPr>
          <p:cNvSpPr>
            <a:spLocks noGrp="1"/>
          </p:cNvSpPr>
          <p:nvPr>
            <p:ph type="title"/>
          </p:nvPr>
        </p:nvSpPr>
        <p:spPr>
          <a:xfrm>
            <a:off x="7205970" y="0"/>
            <a:ext cx="3147997" cy="1325563"/>
          </a:xfrm>
        </p:spPr>
        <p:txBody>
          <a:bodyPr/>
          <a:lstStyle/>
          <a:p>
            <a:pPr algn="ctr"/>
            <a:r>
              <a:rPr lang="fi-FI" u="sng" dirty="0">
                <a:latin typeface="Century Gothic" panose="020B0502020202020204" pitchFamily="34" charset="0"/>
              </a:rPr>
              <a:t>Sisällys</a:t>
            </a:r>
          </a:p>
        </p:txBody>
      </p:sp>
      <p:sp>
        <p:nvSpPr>
          <p:cNvPr id="3" name="Content Placeholder 2">
            <a:extLst>
              <a:ext uri="{FF2B5EF4-FFF2-40B4-BE49-F238E27FC236}">
                <a16:creationId xmlns:a16="http://schemas.microsoft.com/office/drawing/2014/main" id="{AB508ED8-FCD2-4EB7-AAC6-395471800AF8}"/>
              </a:ext>
            </a:extLst>
          </p:cNvPr>
          <p:cNvSpPr>
            <a:spLocks noGrp="1"/>
          </p:cNvSpPr>
          <p:nvPr>
            <p:ph idx="1"/>
          </p:nvPr>
        </p:nvSpPr>
        <p:spPr>
          <a:xfrm>
            <a:off x="1794179" y="583238"/>
            <a:ext cx="7301362" cy="4351338"/>
          </a:xfrm>
        </p:spPr>
        <p:txBody>
          <a:bodyPr>
            <a:noAutofit/>
          </a:bodyPr>
          <a:lstStyle/>
          <a:p>
            <a:pPr>
              <a:spcBef>
                <a:spcPts val="600"/>
              </a:spcBef>
              <a:spcAft>
                <a:spcPts val="600"/>
              </a:spcAft>
            </a:pPr>
            <a:r>
              <a:rPr lang="fi-FI" sz="1600" b="1" dirty="0">
                <a:effectLst/>
                <a:latin typeface="Calibri" panose="020F0502020204030204" pitchFamily="34" charset="0"/>
                <a:ea typeface="Calibri" panose="020F0502020204030204" pitchFamily="34" charset="0"/>
                <a:cs typeface="Calibri" panose="020F0502020204030204" pitchFamily="34" charset="0"/>
              </a:rPr>
              <a:t>Ympäristöystävälliset kaksitasouomat</a:t>
            </a:r>
          </a:p>
          <a:p>
            <a:pPr>
              <a:spcBef>
                <a:spcPts val="600"/>
              </a:spcBef>
              <a:spcAft>
                <a:spcPts val="600"/>
              </a:spcAft>
            </a:pPr>
            <a:r>
              <a:rPr lang="fi-FI" sz="1600" b="1" dirty="0">
                <a:effectLst/>
                <a:latin typeface="Calibri" panose="020F0502020204030204" pitchFamily="34" charset="0"/>
                <a:ea typeface="Calibri" panose="020F0502020204030204" pitchFamily="34" charset="0"/>
                <a:cs typeface="Calibri" panose="020F0502020204030204" pitchFamily="34" charset="0"/>
              </a:rPr>
              <a:t>Etuja verrattuna perinteisiin uomiin</a:t>
            </a:r>
          </a:p>
          <a:p>
            <a:pPr>
              <a:spcBef>
                <a:spcPts val="600"/>
              </a:spcBef>
              <a:spcAft>
                <a:spcPts val="600"/>
              </a:spcAft>
            </a:pPr>
            <a:r>
              <a:rPr lang="fi-FI" sz="1600" b="1" dirty="0">
                <a:effectLst/>
                <a:latin typeface="Calibri" panose="020F0502020204030204" pitchFamily="34" charset="0"/>
                <a:ea typeface="Calibri" panose="020F0502020204030204" pitchFamily="34" charset="0"/>
                <a:cs typeface="Calibri" panose="020F0502020204030204" pitchFamily="34" charset="0"/>
              </a:rPr>
              <a:t>Minne kaksitasouomat soveltuvat?</a:t>
            </a:r>
          </a:p>
          <a:p>
            <a:pPr>
              <a:spcBef>
                <a:spcPts val="600"/>
              </a:spcBef>
              <a:spcAft>
                <a:spcPts val="600"/>
              </a:spcAft>
            </a:pPr>
            <a:r>
              <a:rPr lang="fi-FI" sz="1600" b="1" dirty="0">
                <a:effectLst/>
                <a:latin typeface="Calibri" panose="020F0502020204030204" pitchFamily="34" charset="0"/>
                <a:ea typeface="Calibri" panose="020F0502020204030204" pitchFamily="34" charset="0"/>
                <a:cs typeface="Calibri" panose="020F0502020204030204" pitchFamily="34" charset="0"/>
              </a:rPr>
              <a:t>Kaksitasouoman toteutusvaihtoehtoja</a:t>
            </a:r>
          </a:p>
          <a:p>
            <a:pPr>
              <a:spcBef>
                <a:spcPts val="600"/>
              </a:spcBef>
              <a:spcAft>
                <a:spcPts val="600"/>
              </a:spcAft>
            </a:pPr>
            <a:r>
              <a:rPr lang="fi-FI" sz="1600" b="1" dirty="0">
                <a:effectLst/>
                <a:latin typeface="Calibri" panose="020F0502020204030204" pitchFamily="34" charset="0"/>
                <a:ea typeface="Calibri" panose="020F0502020204030204" pitchFamily="34" charset="0"/>
                <a:cs typeface="Calibri" panose="020F0502020204030204" pitchFamily="34" charset="0"/>
              </a:rPr>
              <a:t>Tärkeitä maatalousuomien mitoituksessa huomioitavia tekijöitä</a:t>
            </a:r>
          </a:p>
          <a:p>
            <a:pPr>
              <a:spcBef>
                <a:spcPts val="600"/>
              </a:spcBef>
              <a:spcAft>
                <a:spcPts val="600"/>
              </a:spcAft>
            </a:pPr>
            <a:r>
              <a:rPr lang="fi-FI" sz="1600" b="1" dirty="0">
                <a:effectLst/>
                <a:latin typeface="Calibri" panose="020F0502020204030204" pitchFamily="34" charset="0"/>
                <a:ea typeface="Calibri" panose="020F0502020204030204" pitchFamily="34" charset="0"/>
                <a:cs typeface="Calibri" panose="020F0502020204030204" pitchFamily="34" charset="0"/>
              </a:rPr>
              <a:t>Ympäristöystävällisen maankuivatuksen perusteita</a:t>
            </a:r>
          </a:p>
          <a:p>
            <a:pPr>
              <a:spcBef>
                <a:spcPts val="600"/>
              </a:spcBef>
              <a:spcAft>
                <a:spcPts val="600"/>
              </a:spcAft>
            </a:pPr>
            <a:r>
              <a:rPr lang="fi-FI" sz="1600" b="1" dirty="0">
                <a:effectLst/>
                <a:latin typeface="Calibri" panose="020F0502020204030204" pitchFamily="34" charset="0"/>
                <a:ea typeface="Calibri" panose="020F0502020204030204" pitchFamily="34" charset="0"/>
                <a:cs typeface="Calibri" panose="020F0502020204030204" pitchFamily="34" charset="0"/>
              </a:rPr>
              <a:t>Kaksitasouomien hydraulinen suunnittelu ja ylläpito</a:t>
            </a:r>
          </a:p>
          <a:p>
            <a:pPr>
              <a:spcBef>
                <a:spcPts val="600"/>
              </a:spcBef>
              <a:spcAft>
                <a:spcPts val="600"/>
              </a:spcAft>
            </a:pPr>
            <a:r>
              <a:rPr lang="fi-FI" sz="1600" b="1" dirty="0">
                <a:effectLst/>
                <a:latin typeface="Calibri" panose="020F0502020204030204" pitchFamily="34" charset="0"/>
                <a:ea typeface="Calibri" panose="020F0502020204030204" pitchFamily="34" charset="0"/>
                <a:cs typeface="Calibri" panose="020F0502020204030204" pitchFamily="34" charset="0"/>
              </a:rPr>
              <a:t>Kaksitasouomien suunnittelussa huomioitavaa: vedenlaatu</a:t>
            </a:r>
          </a:p>
          <a:p>
            <a:pPr>
              <a:spcBef>
                <a:spcPts val="600"/>
              </a:spcBef>
              <a:spcAft>
                <a:spcPts val="600"/>
              </a:spcAft>
            </a:pPr>
            <a:r>
              <a:rPr lang="fi-FI" sz="1600" b="1" dirty="0">
                <a:effectLst/>
                <a:latin typeface="Calibri" panose="020F0502020204030204" pitchFamily="34" charset="0"/>
                <a:ea typeface="Calibri" panose="020F0502020204030204" pitchFamily="34" charset="0"/>
                <a:cs typeface="Calibri" panose="020F0502020204030204" pitchFamily="34" charset="0"/>
              </a:rPr>
              <a:t>Alustavaa tietoa kaksitasouomien kustannuksista</a:t>
            </a:r>
          </a:p>
          <a:p>
            <a:pPr>
              <a:spcBef>
                <a:spcPts val="600"/>
              </a:spcBef>
              <a:spcAft>
                <a:spcPts val="600"/>
              </a:spcAft>
            </a:pPr>
            <a:r>
              <a:rPr lang="fi-FI" sz="1600" b="1" dirty="0">
                <a:effectLst/>
                <a:latin typeface="Calibri" panose="020F0502020204030204" pitchFamily="34" charset="0"/>
                <a:ea typeface="Calibri" panose="020F0502020204030204" pitchFamily="34" charset="0"/>
                <a:cs typeface="Calibri" panose="020F0502020204030204" pitchFamily="34" charset="0"/>
              </a:rPr>
              <a:t>Kaksitasouomat osana metsätalouden vesienhallintaa</a:t>
            </a:r>
          </a:p>
          <a:p>
            <a:pPr>
              <a:spcBef>
                <a:spcPts val="600"/>
              </a:spcBef>
              <a:spcAft>
                <a:spcPts val="600"/>
              </a:spcAft>
            </a:pPr>
            <a:r>
              <a:rPr lang="fi-FI" sz="1600" b="1" dirty="0">
                <a:effectLst/>
                <a:latin typeface="Calibri" panose="020F0502020204030204" pitchFamily="34" charset="0"/>
                <a:ea typeface="Calibri" panose="020F0502020204030204" pitchFamily="34" charset="0"/>
                <a:cs typeface="Calibri" panose="020F0502020204030204" pitchFamily="34" charset="0"/>
              </a:rPr>
              <a:t>Suositukset metsäkohteelle</a:t>
            </a:r>
          </a:p>
          <a:p>
            <a:pPr>
              <a:spcBef>
                <a:spcPts val="600"/>
              </a:spcBef>
              <a:spcAft>
                <a:spcPts val="600"/>
              </a:spcAft>
            </a:pPr>
            <a:r>
              <a:rPr lang="fi-FI" sz="1600" b="1" dirty="0">
                <a:effectLst/>
                <a:latin typeface="Calibri" panose="020F0502020204030204" pitchFamily="34" charset="0"/>
                <a:ea typeface="Calibri" panose="020F0502020204030204" pitchFamily="34" charset="0"/>
                <a:cs typeface="Calibri" panose="020F0502020204030204" pitchFamily="34" charset="0"/>
              </a:rPr>
              <a:t>Suunnitelman sisältö metsäkohteella</a:t>
            </a:r>
          </a:p>
          <a:p>
            <a:pPr>
              <a:spcBef>
                <a:spcPts val="600"/>
              </a:spcBef>
              <a:spcAft>
                <a:spcPts val="600"/>
              </a:spcAft>
            </a:pPr>
            <a:r>
              <a:rPr lang="fi-FI" sz="1600" b="1" dirty="0">
                <a:effectLst/>
                <a:latin typeface="Calibri" panose="020F0502020204030204" pitchFamily="34" charset="0"/>
                <a:ea typeface="Calibri" panose="020F0502020204030204" pitchFamily="34" charset="0"/>
                <a:cs typeface="Calibri" panose="020F0502020204030204" pitchFamily="34" charset="0"/>
              </a:rPr>
              <a:t>Kiintoainekulkeuman välttäminen kaivutyössä</a:t>
            </a:r>
          </a:p>
          <a:p>
            <a:pPr>
              <a:spcBef>
                <a:spcPts val="600"/>
              </a:spcBef>
              <a:spcAft>
                <a:spcPts val="600"/>
              </a:spcAft>
            </a:pPr>
            <a:r>
              <a:rPr lang="fi-FI" sz="1600" b="1" dirty="0">
                <a:effectLst/>
                <a:latin typeface="Calibri" panose="020F0502020204030204" pitchFamily="34" charset="0"/>
                <a:ea typeface="Calibri" panose="020F0502020204030204" pitchFamily="34" charset="0"/>
                <a:cs typeface="Calibri" panose="020F0502020204030204" pitchFamily="34" charset="0"/>
              </a:rPr>
              <a:t>Kaksitasouomien hoito</a:t>
            </a:r>
          </a:p>
          <a:p>
            <a:pPr>
              <a:spcBef>
                <a:spcPts val="600"/>
              </a:spcBef>
              <a:spcAft>
                <a:spcPts val="600"/>
              </a:spcAft>
            </a:pPr>
            <a:r>
              <a:rPr lang="fi-FI" sz="1600" b="1" dirty="0">
                <a:effectLst/>
                <a:latin typeface="Calibri" panose="020F0502020204030204" pitchFamily="34" charset="0"/>
                <a:ea typeface="Calibri" panose="020F0502020204030204" pitchFamily="34" charset="0"/>
                <a:cs typeface="Calibri" panose="020F0502020204030204" pitchFamily="34" charset="0"/>
              </a:rPr>
              <a:t>Kunnossapito ja seuranta</a:t>
            </a:r>
          </a:p>
          <a:p>
            <a:pPr>
              <a:spcBef>
                <a:spcPts val="600"/>
              </a:spcBef>
              <a:spcAft>
                <a:spcPts val="600"/>
              </a:spcAft>
            </a:pPr>
            <a:r>
              <a:rPr lang="fi-FI" sz="1600" b="1" dirty="0">
                <a:effectLst/>
                <a:latin typeface="Calibri" panose="020F0502020204030204" pitchFamily="34" charset="0"/>
                <a:ea typeface="Calibri" panose="020F0502020204030204" pitchFamily="34" charset="0"/>
                <a:cs typeface="Calibri" panose="020F0502020204030204" pitchFamily="34" charset="0"/>
              </a:rPr>
              <a:t>Kaksitasouomat suhteessa muihin vesienhallinta- ja suojelukeinoihin</a:t>
            </a:r>
          </a:p>
        </p:txBody>
      </p:sp>
      <p:sp>
        <p:nvSpPr>
          <p:cNvPr id="4" name="Tekstiruutu 3">
            <a:extLst>
              <a:ext uri="{FF2B5EF4-FFF2-40B4-BE49-F238E27FC236}">
                <a16:creationId xmlns:a16="http://schemas.microsoft.com/office/drawing/2014/main" id="{2CB84C1C-1E6A-4D63-B0AF-02FC1E0C4364}"/>
              </a:ext>
            </a:extLst>
          </p:cNvPr>
          <p:cNvSpPr txBox="1"/>
          <p:nvPr/>
        </p:nvSpPr>
        <p:spPr>
          <a:xfrm rot="660000">
            <a:off x="8490116" y="2646482"/>
            <a:ext cx="3274542" cy="83099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600" b="1" i="1" dirty="0">
                <a:solidFill>
                  <a:srgbClr val="002060"/>
                </a:solidFill>
              </a:rPr>
              <a:t>Metsä- ja maatalouskohteiden ohjeet pätevät soveltuvin osin myös </a:t>
            </a:r>
            <a:r>
              <a:rPr lang="fi-FI" sz="1600" b="1" i="1" dirty="0">
                <a:solidFill>
                  <a:srgbClr val="002060"/>
                </a:solidFill>
                <a:cs typeface="Calibri"/>
              </a:rPr>
              <a:t>ristiin</a:t>
            </a:r>
            <a:endParaRPr lang="fi-FI" sz="1600" i="1" dirty="0"/>
          </a:p>
        </p:txBody>
      </p:sp>
    </p:spTree>
    <p:extLst>
      <p:ext uri="{BB962C8B-B14F-4D97-AF65-F5344CB8AC3E}">
        <p14:creationId xmlns:p14="http://schemas.microsoft.com/office/powerpoint/2010/main" val="26806367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7C971D-296A-4884-BDE1-87A54C950733}"/>
              </a:ext>
            </a:extLst>
          </p:cNvPr>
          <p:cNvSpPr>
            <a:spLocks noGrp="1"/>
          </p:cNvSpPr>
          <p:nvPr>
            <p:ph type="title"/>
          </p:nvPr>
        </p:nvSpPr>
        <p:spPr>
          <a:xfrm>
            <a:off x="1481959" y="365125"/>
            <a:ext cx="9133490" cy="1325563"/>
          </a:xfrm>
        </p:spPr>
        <p:txBody>
          <a:bodyPr>
            <a:normAutofit fontScale="90000"/>
          </a:bodyPr>
          <a:lstStyle/>
          <a:p>
            <a:pPr algn="ctr"/>
            <a:r>
              <a:rPr lang="fi-FI" dirty="0">
                <a:latin typeface="Century Gothic" panose="020B0502020202020204" pitchFamily="34" charset="0"/>
              </a:rPr>
              <a:t>Kaksitasouomat suhteessa muihin vesienhallinta- ja suojelukeinoihin</a:t>
            </a:r>
          </a:p>
        </p:txBody>
      </p:sp>
      <p:sp>
        <p:nvSpPr>
          <p:cNvPr id="7" name="Content Placeholder 4">
            <a:extLst>
              <a:ext uri="{FF2B5EF4-FFF2-40B4-BE49-F238E27FC236}">
                <a16:creationId xmlns:a16="http://schemas.microsoft.com/office/drawing/2014/main" id="{D340C6DE-E423-42A2-B54D-0EECA06FA762}"/>
              </a:ext>
            </a:extLst>
          </p:cNvPr>
          <p:cNvSpPr>
            <a:spLocks noGrp="1"/>
          </p:cNvSpPr>
          <p:nvPr>
            <p:ph sz="half" idx="1"/>
          </p:nvPr>
        </p:nvSpPr>
        <p:spPr>
          <a:xfrm>
            <a:off x="261257" y="1778972"/>
            <a:ext cx="11663265" cy="4351338"/>
          </a:xfrm>
        </p:spPr>
        <p:txBody>
          <a:bodyPr>
            <a:normAutofit/>
          </a:bodyPr>
          <a:lstStyle/>
          <a:p>
            <a:pPr marL="0" indent="0">
              <a:buNone/>
            </a:pPr>
            <a:r>
              <a:rPr lang="fi-FI" sz="2000" b="1" u="sng" dirty="0"/>
              <a:t>Maisema</a:t>
            </a:r>
          </a:p>
          <a:p>
            <a:pPr lvl="1"/>
            <a:r>
              <a:rPr lang="fi-FI" sz="2000" dirty="0"/>
              <a:t>Tavanomaiseen tapaan perattuun valtaojaan verrattuna kasvittunut 2-tasouoma on maisemallisesti selvästi miellyttävämpi</a:t>
            </a:r>
          </a:p>
          <a:p>
            <a:pPr lvl="1"/>
            <a:r>
              <a:rPr lang="fi-FI" sz="2000" dirty="0"/>
              <a:t>Peltotoimenpiteet eivät vaikuta ainakaan kesäiseen eivätkä talven lumipeitteiseen maisemaan millään tavalla, joten niihin verrattuna 2-tasouoma on tässä suhteessa parempi</a:t>
            </a:r>
          </a:p>
          <a:p>
            <a:pPr lvl="1"/>
            <a:r>
              <a:rPr lang="fi-FI" sz="2000" dirty="0"/>
              <a:t>Suojavyöhykkeiden maisemavaikutukset ovat melko samankaltaiset kuin 2-tasouomilla</a:t>
            </a:r>
          </a:p>
          <a:p>
            <a:pPr lvl="1"/>
            <a:r>
              <a:rPr lang="fi-FI" sz="2000" dirty="0"/>
              <a:t>Suoraviivaisiin, syviin ja kasvittomiin </a:t>
            </a:r>
            <a:r>
              <a:rPr lang="fi-FI" sz="2000" dirty="0" err="1"/>
              <a:t>laskeutusaltaisiin</a:t>
            </a:r>
            <a:r>
              <a:rPr lang="fi-FI" sz="2000" dirty="0"/>
              <a:t> verrattuna 2-tasouomat ovat maiseman kannalta parempia</a:t>
            </a:r>
          </a:p>
          <a:p>
            <a:pPr lvl="1"/>
            <a:r>
              <a:rPr lang="fi-FI" sz="2000" dirty="0"/>
              <a:t>Sen sijaan hyvin suunniteltu, riittävän suuri kosteikko voi olla maisemallisesti monipuolisempi kuin 2-tasouoma</a:t>
            </a:r>
          </a:p>
        </p:txBody>
      </p:sp>
      <p:pic>
        <p:nvPicPr>
          <p:cNvPr id="1026" name="Picture 2">
            <a:extLst>
              <a:ext uri="{FF2B5EF4-FFF2-40B4-BE49-F238E27FC236}">
                <a16:creationId xmlns:a16="http://schemas.microsoft.com/office/drawing/2014/main" id="{E73881AD-2E18-457A-BAF5-CDD1D2EFC0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0924" y="4911140"/>
            <a:ext cx="3711639" cy="1946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22316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FD4E507-7604-42C6-AD9D-9DCEA179753C}"/>
              </a:ext>
            </a:extLst>
          </p:cNvPr>
          <p:cNvSpPr>
            <a:spLocks noGrp="1"/>
          </p:cNvSpPr>
          <p:nvPr>
            <p:ph type="title"/>
          </p:nvPr>
        </p:nvSpPr>
        <p:spPr>
          <a:xfrm>
            <a:off x="1633538" y="365125"/>
            <a:ext cx="8863012" cy="1325563"/>
          </a:xfrm>
        </p:spPr>
        <p:txBody>
          <a:bodyPr>
            <a:normAutofit fontScale="90000"/>
          </a:bodyPr>
          <a:lstStyle/>
          <a:p>
            <a:pPr algn="ctr"/>
            <a:r>
              <a:rPr lang="fi-FI" dirty="0">
                <a:latin typeface="Century Gothic" panose="020B0502020202020204" pitchFamily="34" charset="0"/>
              </a:rPr>
              <a:t>Kaksitasouomat suhteessa muihin vesienhallinta- ja suojelukeinoihin</a:t>
            </a:r>
          </a:p>
        </p:txBody>
      </p:sp>
      <p:sp>
        <p:nvSpPr>
          <p:cNvPr id="7" name="Content Placeholder 4">
            <a:extLst>
              <a:ext uri="{FF2B5EF4-FFF2-40B4-BE49-F238E27FC236}">
                <a16:creationId xmlns:a16="http://schemas.microsoft.com/office/drawing/2014/main" id="{34D68DE0-DDD7-4A82-9A7E-F48992C73369}"/>
              </a:ext>
            </a:extLst>
          </p:cNvPr>
          <p:cNvSpPr>
            <a:spLocks noGrp="1"/>
          </p:cNvSpPr>
          <p:nvPr>
            <p:ph sz="half" idx="1"/>
          </p:nvPr>
        </p:nvSpPr>
        <p:spPr>
          <a:xfrm>
            <a:off x="261257" y="1778972"/>
            <a:ext cx="11663265" cy="4351338"/>
          </a:xfrm>
        </p:spPr>
        <p:txBody>
          <a:bodyPr>
            <a:normAutofit/>
          </a:bodyPr>
          <a:lstStyle/>
          <a:p>
            <a:pPr marL="0" indent="0">
              <a:buNone/>
            </a:pPr>
            <a:r>
              <a:rPr lang="fi-FI" sz="2000" b="1" u="sng" dirty="0">
                <a:latin typeface="Gill Sans MT" panose="020B0502020104020203" pitchFamily="34" charset="0"/>
              </a:rPr>
              <a:t>Tulvasuojelu</a:t>
            </a:r>
          </a:p>
          <a:p>
            <a:pPr lvl="1"/>
            <a:r>
              <a:rPr lang="fi-FI" sz="2000" dirty="0">
                <a:latin typeface="Gill Sans MT" panose="020B0502020104020203" pitchFamily="34" charset="0"/>
              </a:rPr>
              <a:t>Tavanomaiseen tapaan perattuun valtaojaan verrattuna 2-tasouoma on parempi, koska tulva-aikainen poikkileikkauspinta on suurempi ja vesitilavuutta siten enemmän</a:t>
            </a:r>
          </a:p>
          <a:p>
            <a:pPr lvl="1"/>
            <a:r>
              <a:rPr lang="fi-FI" sz="2000" dirty="0">
                <a:latin typeface="Gill Sans MT" panose="020B0502020104020203" pitchFamily="34" charset="0"/>
              </a:rPr>
              <a:t>Peltotoimenpiteistä säätösalaojituksella voidaan varastoida jossain määrin vettä peltoon ja kasvipeitteisyydellä vähentää valunnan </a:t>
            </a:r>
            <a:r>
              <a:rPr lang="fi-FI" sz="2000" dirty="0" err="1">
                <a:latin typeface="Gill Sans MT" panose="020B0502020104020203" pitchFamily="34" charset="0"/>
              </a:rPr>
              <a:t>äärevyyttä</a:t>
            </a:r>
            <a:r>
              <a:rPr lang="fi-FI" sz="2000" dirty="0">
                <a:latin typeface="Gill Sans MT" panose="020B0502020104020203" pitchFamily="34" charset="0"/>
              </a:rPr>
              <a:t> (verrattuna kyntöön), mutta näihin verrattuna 2-tasouoma tarjoaa tulvasuojelun kannalta paremmat mahdollisuudet</a:t>
            </a:r>
          </a:p>
          <a:p>
            <a:pPr lvl="1"/>
            <a:r>
              <a:rPr lang="fi-FI" sz="2000" dirty="0">
                <a:latin typeface="Gill Sans MT" panose="020B0502020104020203" pitchFamily="34" charset="0"/>
              </a:rPr>
              <a:t>Suojavyöhykkeet saattavat jonkin verran vähentää alapuoliseen uomaan menevän valunnan </a:t>
            </a:r>
            <a:r>
              <a:rPr lang="fi-FI" sz="2000" dirty="0" err="1">
                <a:latin typeface="Gill Sans MT" panose="020B0502020104020203" pitchFamily="34" charset="0"/>
              </a:rPr>
              <a:t>äärevyyttä</a:t>
            </a:r>
            <a:r>
              <a:rPr lang="fi-FI" sz="2000" dirty="0">
                <a:latin typeface="Gill Sans MT" panose="020B0502020104020203" pitchFamily="34" charset="0"/>
              </a:rPr>
              <a:t>, mutta ne eivät kasvata tulva-aikaista varastotilavuutta, joten 2-tasouoma on tulvasuojelumielessä parempi</a:t>
            </a:r>
          </a:p>
          <a:p>
            <a:pPr lvl="1"/>
            <a:r>
              <a:rPr lang="fi-FI" sz="2000" dirty="0">
                <a:latin typeface="Gill Sans MT" panose="020B0502020104020203" pitchFamily="34" charset="0"/>
              </a:rPr>
              <a:t>Kosteikkoihin ja syviin </a:t>
            </a:r>
            <a:r>
              <a:rPr lang="fi-FI" sz="2000" dirty="0" err="1">
                <a:latin typeface="Gill Sans MT" panose="020B0502020104020203" pitchFamily="34" charset="0"/>
              </a:rPr>
              <a:t>laskeutusaltaisiin</a:t>
            </a:r>
            <a:r>
              <a:rPr lang="fi-FI" sz="2000" dirty="0">
                <a:latin typeface="Gill Sans MT" panose="020B0502020104020203" pitchFamily="34" charset="0"/>
              </a:rPr>
              <a:t> verrattuna 2-tasouoman tulvasuojeluhyödyn voi katsoa olevan hieman vähäisempi, mutta vaikutus riippuu pitkälti menetelmien toteutusmääristä</a:t>
            </a:r>
          </a:p>
          <a:p>
            <a:pPr lvl="1"/>
            <a:endParaRPr lang="fi-FI" sz="2000" dirty="0">
              <a:latin typeface="Gill Sans MT" panose="020B0502020104020203" pitchFamily="34" charset="0"/>
            </a:endParaRPr>
          </a:p>
        </p:txBody>
      </p:sp>
      <p:pic>
        <p:nvPicPr>
          <p:cNvPr id="3" name="Picture 2" descr="A picture containing outdoor, tree, sky, snow&#10;&#10;Description automatically generated">
            <a:extLst>
              <a:ext uri="{FF2B5EF4-FFF2-40B4-BE49-F238E27FC236}">
                <a16:creationId xmlns:a16="http://schemas.microsoft.com/office/drawing/2014/main" id="{6B72760D-7CF8-48BE-BB1E-F0A6517281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0127" y="4883266"/>
            <a:ext cx="2576396" cy="1879484"/>
          </a:xfrm>
          <a:prstGeom prst="rect">
            <a:avLst/>
          </a:prstGeom>
        </p:spPr>
      </p:pic>
    </p:spTree>
    <p:extLst>
      <p:ext uri="{BB962C8B-B14F-4D97-AF65-F5344CB8AC3E}">
        <p14:creationId xmlns:p14="http://schemas.microsoft.com/office/powerpoint/2010/main" val="2220587926"/>
      </p:ext>
    </p:extLst>
  </p:cSld>
  <p:clrMapOvr>
    <a:masterClrMapping/>
  </p:clrMapOvr>
  <p:extLst>
    <p:ext uri="{6950BFC3-D8DA-4A85-94F7-54DA5524770B}">
      <p188:commentRel xmlns:p188="http://schemas.microsoft.com/office/powerpoint/2018/8/main" r:id="rId2"/>
    </p:ext>
  </p:extLs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495ED8-B5B0-4CC7-A42E-E10E0E762425}"/>
              </a:ext>
            </a:extLst>
          </p:cNvPr>
          <p:cNvSpPr>
            <a:spLocks noGrp="1"/>
          </p:cNvSpPr>
          <p:nvPr>
            <p:ph type="title"/>
          </p:nvPr>
        </p:nvSpPr>
        <p:spPr>
          <a:xfrm>
            <a:off x="1666062" y="93820"/>
            <a:ext cx="9062545" cy="1175143"/>
          </a:xfrm>
        </p:spPr>
        <p:txBody>
          <a:bodyPr>
            <a:normAutofit fontScale="90000"/>
          </a:bodyPr>
          <a:lstStyle/>
          <a:p>
            <a:pPr algn="ctr"/>
            <a:r>
              <a:rPr lang="fi-FI" dirty="0">
                <a:latin typeface="Century Gothic" panose="020B0502020202020204" pitchFamily="34" charset="0"/>
              </a:rPr>
              <a:t>Kaksitasouomat suhteessa muihin vesienhallinta- ja suojelukeinoihin</a:t>
            </a:r>
            <a:endParaRPr lang="fi-FI" dirty="0">
              <a:latin typeface="Century Gothic" panose="020B0502020202020204" pitchFamily="34" charset="0"/>
              <a:cs typeface="Courier New" panose="02070309020205020404" pitchFamily="49" charset="0"/>
            </a:endParaRPr>
          </a:p>
        </p:txBody>
      </p:sp>
      <p:graphicFrame>
        <p:nvGraphicFramePr>
          <p:cNvPr id="2" name="Taulukko 1">
            <a:extLst>
              <a:ext uri="{FF2B5EF4-FFF2-40B4-BE49-F238E27FC236}">
                <a16:creationId xmlns:a16="http://schemas.microsoft.com/office/drawing/2014/main" id="{2C4B14D3-F1C4-4398-BD79-2A2C3F261424}"/>
              </a:ext>
            </a:extLst>
          </p:cNvPr>
          <p:cNvGraphicFramePr>
            <a:graphicFrameLocks noGrp="1"/>
          </p:cNvGraphicFramePr>
          <p:nvPr>
            <p:extLst>
              <p:ext uri="{D42A27DB-BD31-4B8C-83A1-F6EECF244321}">
                <p14:modId xmlns:p14="http://schemas.microsoft.com/office/powerpoint/2010/main" val="248597496"/>
              </p:ext>
            </p:extLst>
          </p:nvPr>
        </p:nvGraphicFramePr>
        <p:xfrm>
          <a:off x="198995" y="1388533"/>
          <a:ext cx="11794009" cy="2606040"/>
        </p:xfrm>
        <a:graphic>
          <a:graphicData uri="http://schemas.openxmlformats.org/drawingml/2006/table">
            <a:tbl>
              <a:tblPr firstRow="1" bandRow="1">
                <a:tableStyleId>{5C22544A-7EE6-4342-B048-85BDC9FD1C3A}</a:tableStyleId>
              </a:tblPr>
              <a:tblGrid>
                <a:gridCol w="2744296">
                  <a:extLst>
                    <a:ext uri="{9D8B030D-6E8A-4147-A177-3AD203B41FA5}">
                      <a16:colId xmlns:a16="http://schemas.microsoft.com/office/drawing/2014/main" val="1454474161"/>
                    </a:ext>
                  </a:extLst>
                </a:gridCol>
                <a:gridCol w="2508122">
                  <a:extLst>
                    <a:ext uri="{9D8B030D-6E8A-4147-A177-3AD203B41FA5}">
                      <a16:colId xmlns:a16="http://schemas.microsoft.com/office/drawing/2014/main" val="3183110459"/>
                    </a:ext>
                  </a:extLst>
                </a:gridCol>
                <a:gridCol w="1842701">
                  <a:extLst>
                    <a:ext uri="{9D8B030D-6E8A-4147-A177-3AD203B41FA5}">
                      <a16:colId xmlns:a16="http://schemas.microsoft.com/office/drawing/2014/main" val="1642630552"/>
                    </a:ext>
                  </a:extLst>
                </a:gridCol>
                <a:gridCol w="1167044">
                  <a:extLst>
                    <a:ext uri="{9D8B030D-6E8A-4147-A177-3AD203B41FA5}">
                      <a16:colId xmlns:a16="http://schemas.microsoft.com/office/drawing/2014/main" val="1307081189"/>
                    </a:ext>
                  </a:extLst>
                </a:gridCol>
                <a:gridCol w="1668668">
                  <a:extLst>
                    <a:ext uri="{9D8B030D-6E8A-4147-A177-3AD203B41FA5}">
                      <a16:colId xmlns:a16="http://schemas.microsoft.com/office/drawing/2014/main" val="3818922573"/>
                    </a:ext>
                  </a:extLst>
                </a:gridCol>
                <a:gridCol w="621059">
                  <a:extLst>
                    <a:ext uri="{9D8B030D-6E8A-4147-A177-3AD203B41FA5}">
                      <a16:colId xmlns:a16="http://schemas.microsoft.com/office/drawing/2014/main" val="167426797"/>
                    </a:ext>
                  </a:extLst>
                </a:gridCol>
                <a:gridCol w="310530">
                  <a:extLst>
                    <a:ext uri="{9D8B030D-6E8A-4147-A177-3AD203B41FA5}">
                      <a16:colId xmlns:a16="http://schemas.microsoft.com/office/drawing/2014/main" val="2166042092"/>
                    </a:ext>
                  </a:extLst>
                </a:gridCol>
                <a:gridCol w="310530">
                  <a:extLst>
                    <a:ext uri="{9D8B030D-6E8A-4147-A177-3AD203B41FA5}">
                      <a16:colId xmlns:a16="http://schemas.microsoft.com/office/drawing/2014/main" val="2996407294"/>
                    </a:ext>
                  </a:extLst>
                </a:gridCol>
                <a:gridCol w="621059">
                  <a:extLst>
                    <a:ext uri="{9D8B030D-6E8A-4147-A177-3AD203B41FA5}">
                      <a16:colId xmlns:a16="http://schemas.microsoft.com/office/drawing/2014/main" val="229695723"/>
                    </a:ext>
                  </a:extLst>
                </a:gridCol>
              </a:tblGrid>
              <a:tr h="370840">
                <a:tc>
                  <a:txBody>
                    <a:bodyPr/>
                    <a:lstStyle/>
                    <a:p>
                      <a:endParaRPr lang="fi-FI" sz="1400" dirty="0">
                        <a:latin typeface="+mn-lt"/>
                      </a:endParaRPr>
                    </a:p>
                  </a:txBody>
                  <a:tcPr>
                    <a:lnT w="12700" cap="flat" cmpd="sng" algn="ctr">
                      <a:solidFill>
                        <a:schemeClr val="tx1"/>
                      </a:solidFill>
                      <a:prstDash val="solid"/>
                      <a:round/>
                      <a:headEnd type="none" w="med" len="med"/>
                      <a:tailEnd type="none" w="med" len="med"/>
                    </a:lnT>
                    <a:noFill/>
                  </a:tcPr>
                </a:tc>
                <a:tc gridSpan="8">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sz="2400" dirty="0">
                          <a:latin typeface="+mn-lt"/>
                        </a:rPr>
                        <a:t>Muu vesienhallinta- ja suojelukeino</a:t>
                      </a:r>
                    </a:p>
                  </a:txBody>
                  <a:tcPr>
                    <a:lnT w="12700" cap="flat" cmpd="sng" algn="ctr">
                      <a:solidFill>
                        <a:schemeClr val="tx1"/>
                      </a:solidFill>
                      <a:prstDash val="solid"/>
                      <a:round/>
                      <a:headEnd type="none" w="med" len="med"/>
                      <a:tailEnd type="none" w="med" len="med"/>
                    </a:lnT>
                  </a:tcPr>
                </a:tc>
                <a:tc hMerge="1">
                  <a:txBody>
                    <a:bodyPr/>
                    <a:lstStyle/>
                    <a:p>
                      <a:endParaRPr lang="fi-FI" dirty="0">
                        <a:latin typeface="+mn-lt"/>
                      </a:endParaRPr>
                    </a:p>
                  </a:txBody>
                  <a:tcPr/>
                </a:tc>
                <a:tc hMerge="1">
                  <a:txBody>
                    <a:bodyPr/>
                    <a:lstStyle/>
                    <a:p>
                      <a:endParaRPr lang="fi-FI" dirty="0">
                        <a:latin typeface="+mn-lt"/>
                      </a:endParaRPr>
                    </a:p>
                  </a:txBody>
                  <a:tcPr/>
                </a:tc>
                <a:tc hMerge="1">
                  <a:txBody>
                    <a:bodyPr/>
                    <a:lstStyle/>
                    <a:p>
                      <a:endParaRPr lang="fi-FI" dirty="0">
                        <a:latin typeface="+mn-lt"/>
                      </a:endParaRPr>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i-FI" dirty="0">
                        <a:latin typeface="+mn-lt"/>
                      </a:endParaRPr>
                    </a:p>
                  </a:txBody>
                  <a:tcPr/>
                </a:tc>
                <a:tc hMerge="1">
                  <a:txBody>
                    <a:bodyPr/>
                    <a:lstStyle/>
                    <a:p>
                      <a:endParaRPr lang="fi-FI"/>
                    </a:p>
                  </a:txBody>
                  <a:tcPr/>
                </a:tc>
                <a:tc hMerge="1">
                  <a:txBody>
                    <a:bodyPr/>
                    <a:lstStyle/>
                    <a:p>
                      <a:endParaRPr lang="fi-FI"/>
                    </a:p>
                  </a:txBody>
                  <a:tcPr/>
                </a:tc>
                <a:tc hMerge="1">
                  <a:txBody>
                    <a:bodyPr/>
                    <a:lstStyle/>
                    <a:p>
                      <a:endParaRPr lang="fi-FI"/>
                    </a:p>
                  </a:txBody>
                  <a:tcPr/>
                </a:tc>
                <a:extLst>
                  <a:ext uri="{0D108BD9-81ED-4DB2-BD59-A6C34878D82A}">
                    <a16:rowId xmlns:a16="http://schemas.microsoft.com/office/drawing/2014/main" val="3206518363"/>
                  </a:ext>
                </a:extLst>
              </a:tr>
              <a:tr h="370840">
                <a:tc>
                  <a:txBody>
                    <a:bodyPr/>
                    <a:lstStyle/>
                    <a:p>
                      <a:pPr marL="0" marR="0" indent="0" algn="l" rtl="0" eaLnBrk="1" fontAlgn="auto" latinLnBrk="0" hangingPunct="1">
                        <a:spcBef>
                          <a:spcPts val="0"/>
                        </a:spcBef>
                        <a:spcAft>
                          <a:spcPts val="0"/>
                        </a:spcAft>
                      </a:pPr>
                      <a:r>
                        <a:rPr lang="fi-FI" sz="1400" b="1" i="0" u="none" strike="noStrike" kern="1200" dirty="0">
                          <a:solidFill>
                            <a:srgbClr val="FFFFFF"/>
                          </a:solidFill>
                          <a:effectLst/>
                          <a:latin typeface="+mn-lt"/>
                        </a:rPr>
                        <a:t>Kriteeri</a:t>
                      </a:r>
                      <a:endParaRPr lang="fi-FI" sz="1400" b="0" i="0" u="none" strike="noStrike" dirty="0">
                        <a:effectLst/>
                        <a:latin typeface="+mn-lt"/>
                      </a:endParaRPr>
                    </a:p>
                  </a:txBody>
                  <a:tcPr>
                    <a:solidFill>
                      <a:srgbClr val="0070C0"/>
                    </a:solidFill>
                  </a:tcPr>
                </a:tc>
                <a:tc>
                  <a:txBody>
                    <a:bodyPr/>
                    <a:lstStyle/>
                    <a:p>
                      <a:pPr marL="0" marR="0" indent="0" algn="l" rtl="0" eaLnBrk="1" fontAlgn="auto" latinLnBrk="0" hangingPunct="1">
                        <a:spcBef>
                          <a:spcPts val="0"/>
                        </a:spcBef>
                        <a:spcAft>
                          <a:spcPts val="0"/>
                        </a:spcAft>
                      </a:pPr>
                      <a:r>
                        <a:rPr lang="fi-FI" sz="1400" b="1" i="0" u="none" strike="noStrike" kern="1200" dirty="0">
                          <a:solidFill>
                            <a:srgbClr val="FFFFFF"/>
                          </a:solidFill>
                          <a:effectLst/>
                          <a:latin typeface="Calibri" panose="020F0502020204030204" pitchFamily="34" charset="0"/>
                        </a:rPr>
                        <a:t>Muokkausmenetelmät, kasvipeitteisyys</a:t>
                      </a:r>
                      <a:r>
                        <a:rPr lang="fi-FI" sz="1400" b="1" i="0" u="none" strike="noStrike" kern="1200" baseline="30000" dirty="0">
                          <a:solidFill>
                            <a:srgbClr val="FFFFFF"/>
                          </a:solidFill>
                          <a:effectLst/>
                          <a:latin typeface="Calibri" panose="020F0502020204030204" pitchFamily="34" charset="0"/>
                        </a:rPr>
                        <a:t>(1</a:t>
                      </a:r>
                      <a:endParaRPr lang="fi-FI" sz="1400" b="0" i="0" u="none" strike="noStrike" dirty="0">
                        <a:effectLst/>
                        <a:latin typeface="Arial" panose="020B0604020202020204" pitchFamily="34" charset="0"/>
                      </a:endParaRPr>
                    </a:p>
                  </a:txBody>
                  <a:tcPr>
                    <a:solidFill>
                      <a:srgbClr val="0070C0"/>
                    </a:solidFill>
                  </a:tcPr>
                </a:tc>
                <a:tc>
                  <a:txBody>
                    <a:bodyPr/>
                    <a:lstStyle/>
                    <a:p>
                      <a:pPr marL="0" algn="l" rtl="0" eaLnBrk="1" fontAlgn="t" latinLnBrk="0" hangingPunct="1">
                        <a:spcBef>
                          <a:spcPts val="0"/>
                        </a:spcBef>
                        <a:spcAft>
                          <a:spcPts val="0"/>
                        </a:spcAft>
                      </a:pPr>
                      <a:r>
                        <a:rPr lang="fi-FI" sz="1400" b="1" i="0" u="none" strike="noStrike" kern="1200" dirty="0">
                          <a:solidFill>
                            <a:srgbClr val="FFFFFF"/>
                          </a:solidFill>
                          <a:effectLst/>
                          <a:latin typeface="Calibri" panose="020F0502020204030204" pitchFamily="34" charset="0"/>
                        </a:rPr>
                        <a:t>Maanparannus-aineet, kipsi</a:t>
                      </a:r>
                      <a:endParaRPr lang="fi-FI" sz="1400" b="0" i="0" u="none" strike="noStrike" dirty="0">
                        <a:effectLst/>
                        <a:latin typeface="Arial" panose="020B0604020202020204" pitchFamily="34" charset="0"/>
                      </a:endParaRPr>
                    </a:p>
                  </a:txBody>
                  <a:tcPr>
                    <a:solidFill>
                      <a:srgbClr val="0070C0"/>
                    </a:solidFill>
                  </a:tcPr>
                </a:tc>
                <a:tc>
                  <a:txBody>
                    <a:bodyPr/>
                    <a:lstStyle/>
                    <a:p>
                      <a:pPr marL="0" algn="l" rtl="0" eaLnBrk="1" fontAlgn="t" latinLnBrk="0" hangingPunct="1">
                        <a:spcBef>
                          <a:spcPts val="0"/>
                        </a:spcBef>
                        <a:spcAft>
                          <a:spcPts val="0"/>
                        </a:spcAft>
                      </a:pPr>
                      <a:r>
                        <a:rPr lang="fi-FI" sz="1400" b="1" i="0" u="none" strike="noStrike" kern="1200" dirty="0">
                          <a:solidFill>
                            <a:srgbClr val="FFFFFF"/>
                          </a:solidFill>
                          <a:effectLst/>
                          <a:latin typeface="Calibri" panose="020F0502020204030204" pitchFamily="34" charset="0"/>
                        </a:rPr>
                        <a:t>Säätö-salaojitus</a:t>
                      </a:r>
                      <a:endParaRPr lang="fi-FI" sz="1400" b="0" i="0" u="none" strike="noStrike" dirty="0">
                        <a:effectLst/>
                        <a:latin typeface="Arial" panose="020B0604020202020204" pitchFamily="34" charset="0"/>
                      </a:endParaRPr>
                    </a:p>
                  </a:txBody>
                  <a:tcPr>
                    <a:solidFill>
                      <a:srgbClr val="0070C0"/>
                    </a:solidFill>
                  </a:tcPr>
                </a:tc>
                <a:tc>
                  <a:txBody>
                    <a:bodyPr/>
                    <a:lstStyle/>
                    <a:p>
                      <a:pPr marL="0" algn="l" rtl="0" eaLnBrk="1" fontAlgn="t" latinLnBrk="0" hangingPunct="1">
                        <a:spcBef>
                          <a:spcPts val="0"/>
                        </a:spcBef>
                        <a:spcAft>
                          <a:spcPts val="0"/>
                        </a:spcAft>
                      </a:pPr>
                      <a:r>
                        <a:rPr lang="fi-FI" sz="1400" b="1" i="0" u="none" strike="noStrike" kern="1200" dirty="0">
                          <a:solidFill>
                            <a:srgbClr val="FFFFFF"/>
                          </a:solidFill>
                          <a:effectLst/>
                          <a:latin typeface="Calibri" panose="020F0502020204030204" pitchFamily="34" charset="0"/>
                        </a:rPr>
                        <a:t>Suojakaistat &amp; -vyöhykkeet</a:t>
                      </a:r>
                      <a:r>
                        <a:rPr lang="fi-FI" sz="1400" b="1" i="0" u="none" strike="noStrike" kern="1200" baseline="30000" dirty="0">
                          <a:solidFill>
                            <a:srgbClr val="FFFFFF"/>
                          </a:solidFill>
                          <a:effectLst/>
                          <a:latin typeface="Calibri" panose="020F0502020204030204" pitchFamily="34" charset="0"/>
                        </a:rPr>
                        <a:t>(1</a:t>
                      </a:r>
                      <a:endParaRPr lang="fi-FI" sz="1400" b="0" i="0" u="none" strike="noStrike" baseline="30000" dirty="0">
                        <a:effectLst/>
                        <a:latin typeface="Arial" panose="020B0604020202020204" pitchFamily="34" charset="0"/>
                      </a:endParaRPr>
                    </a:p>
                  </a:txBody>
                  <a:tcPr>
                    <a:solidFill>
                      <a:srgbClr val="0070C0"/>
                    </a:solidFill>
                  </a:tcPr>
                </a:tc>
                <a:tc gridSpan="4">
                  <a:txBody>
                    <a:bodyPr/>
                    <a:lstStyle/>
                    <a:p>
                      <a:pPr marL="0" marR="0" indent="0" algn="l" rtl="0" eaLnBrk="1" fontAlgn="auto" latinLnBrk="0" hangingPunct="1">
                        <a:spcBef>
                          <a:spcPts val="0"/>
                        </a:spcBef>
                        <a:spcAft>
                          <a:spcPts val="0"/>
                        </a:spcAft>
                      </a:pPr>
                      <a:r>
                        <a:rPr lang="fi-FI" sz="1400" b="1" i="0" u="none" strike="noStrike" kern="1200" dirty="0">
                          <a:solidFill>
                            <a:srgbClr val="FFFFFF"/>
                          </a:solidFill>
                          <a:effectLst/>
                          <a:latin typeface="Calibri" panose="020F0502020204030204" pitchFamily="34" charset="0"/>
                        </a:rPr>
                        <a:t>Kosteikot ja </a:t>
                      </a:r>
                      <a:r>
                        <a:rPr lang="fi-FI" sz="1400" b="1" i="0" u="none" strike="noStrike" kern="1200" dirty="0" err="1">
                          <a:solidFill>
                            <a:srgbClr val="FFFFFF"/>
                          </a:solidFill>
                          <a:effectLst/>
                          <a:latin typeface="Calibri" panose="020F0502020204030204" pitchFamily="34" charset="0"/>
                        </a:rPr>
                        <a:t>laskeutusaltaat</a:t>
                      </a:r>
                      <a:r>
                        <a:rPr lang="fi-FI" sz="1400" b="1" i="0" u="none" strike="noStrike" kern="1200" baseline="30000" dirty="0">
                          <a:solidFill>
                            <a:srgbClr val="FFFFFF"/>
                          </a:solidFill>
                          <a:effectLst/>
                          <a:latin typeface="Calibri" panose="020F0502020204030204" pitchFamily="34" charset="0"/>
                        </a:rPr>
                        <a:t>(2</a:t>
                      </a:r>
                      <a:endParaRPr lang="fi-FI" sz="1400" b="0" i="0" u="none" strike="noStrike" dirty="0">
                        <a:effectLst/>
                        <a:latin typeface="Arial" panose="020B0604020202020204" pitchFamily="34" charset="0"/>
                      </a:endParaRPr>
                    </a:p>
                  </a:txBody>
                  <a:tcPr>
                    <a:solidFill>
                      <a:srgbClr val="0070C0"/>
                    </a:solidFill>
                  </a:tcPr>
                </a:tc>
                <a:tc hMerge="1">
                  <a:txBody>
                    <a:bodyPr/>
                    <a:lstStyle/>
                    <a:p>
                      <a:endParaRPr lang="fi-FI"/>
                    </a:p>
                  </a:txBody>
                  <a:tcPr/>
                </a:tc>
                <a:tc hMerge="1">
                  <a:txBody>
                    <a:bodyPr/>
                    <a:lstStyle/>
                    <a:p>
                      <a:endParaRPr lang="fi-FI"/>
                    </a:p>
                  </a:txBody>
                  <a:tcPr/>
                </a:tc>
                <a:tc hMerge="1">
                  <a:txBody>
                    <a:bodyPr/>
                    <a:lstStyle/>
                    <a:p>
                      <a:endParaRPr lang="fi-FI"/>
                    </a:p>
                  </a:txBody>
                  <a:tcPr/>
                </a:tc>
                <a:extLst>
                  <a:ext uri="{0D108BD9-81ED-4DB2-BD59-A6C34878D82A}">
                    <a16:rowId xmlns:a16="http://schemas.microsoft.com/office/drawing/2014/main" val="81452382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400" dirty="0">
                          <a:latin typeface="+mn-lt"/>
                        </a:rPr>
                        <a:t>Kiintoaineen ja ravinteiden pidätystehokkuus</a:t>
                      </a:r>
                    </a:p>
                  </a:txBody>
                  <a:tcPr/>
                </a:tc>
                <a:tc>
                  <a:txBody>
                    <a:bodyPr/>
                    <a:lstStyle/>
                    <a:p>
                      <a:endParaRPr lang="fi-FI" sz="1400" dirty="0"/>
                    </a:p>
                  </a:txBody>
                  <a:tcPr>
                    <a:solidFill>
                      <a:srgbClr val="FF0000"/>
                    </a:solidFill>
                  </a:tcPr>
                </a:tc>
                <a:tc>
                  <a:txBody>
                    <a:bodyPr/>
                    <a:lstStyle/>
                    <a:p>
                      <a:endParaRPr lang="fi-FI" sz="1400" dirty="0"/>
                    </a:p>
                  </a:txBody>
                  <a:tcPr>
                    <a:solidFill>
                      <a:srgbClr val="FF0000"/>
                    </a:solidFill>
                  </a:tcPr>
                </a:tc>
                <a:tc>
                  <a:txBody>
                    <a:bodyPr/>
                    <a:lstStyle/>
                    <a:p>
                      <a:endParaRPr lang="fi-FI" sz="1400" dirty="0"/>
                    </a:p>
                  </a:txBody>
                  <a:tcPr>
                    <a:solidFill>
                      <a:srgbClr val="FC707D"/>
                    </a:solidFill>
                  </a:tcPr>
                </a:tc>
                <a:tc>
                  <a:txBody>
                    <a:bodyPr/>
                    <a:lstStyle/>
                    <a:p>
                      <a:endParaRPr lang="fi-FI" sz="1400" dirty="0"/>
                    </a:p>
                  </a:txBody>
                  <a:tcPr>
                    <a:solidFill>
                      <a:srgbClr val="FF0000"/>
                    </a:solidFill>
                  </a:tcPr>
                </a:tc>
                <a:tc>
                  <a:txBody>
                    <a:bodyPr/>
                    <a:lstStyle/>
                    <a:p>
                      <a:endParaRPr lang="fi-FI" sz="1400" dirty="0"/>
                    </a:p>
                  </a:txBody>
                  <a:tcPr>
                    <a:solidFill>
                      <a:srgbClr val="FF0000"/>
                    </a:solidFill>
                  </a:tcPr>
                </a:tc>
                <a:tc gridSpan="2">
                  <a:txBody>
                    <a:bodyPr/>
                    <a:lstStyle/>
                    <a:p>
                      <a:endParaRPr lang="fi-FI" sz="1400" dirty="0"/>
                    </a:p>
                  </a:txBody>
                  <a:tcPr>
                    <a:solidFill>
                      <a:srgbClr val="FC707D"/>
                    </a:solidFill>
                  </a:tcPr>
                </a:tc>
                <a:tc hMerge="1">
                  <a:txBody>
                    <a:bodyPr/>
                    <a:lstStyle/>
                    <a:p>
                      <a:endParaRPr lang="fi-FI"/>
                    </a:p>
                  </a:txBody>
                  <a:tcPr/>
                </a:tc>
                <a:tc>
                  <a:txBody>
                    <a:bodyPr/>
                    <a:lstStyle/>
                    <a:p>
                      <a:endParaRPr lang="fi-FI" sz="1400" dirty="0"/>
                    </a:p>
                  </a:txBody>
                  <a:tcPr>
                    <a:solidFill>
                      <a:srgbClr val="FFFF00"/>
                    </a:solidFill>
                  </a:tcPr>
                </a:tc>
                <a:extLst>
                  <a:ext uri="{0D108BD9-81ED-4DB2-BD59-A6C34878D82A}">
                    <a16:rowId xmlns:a16="http://schemas.microsoft.com/office/drawing/2014/main" val="189708366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400" dirty="0">
                          <a:latin typeface="+mn-lt"/>
                        </a:rPr>
                        <a:t>Biodiversiteett</a:t>
                      </a:r>
                      <a:r>
                        <a:rPr lang="fi-FI" sz="1400" dirty="0">
                          <a:solidFill>
                            <a:schemeClr val="tx1"/>
                          </a:solidFill>
                          <a:latin typeface="+mn-lt"/>
                        </a:rPr>
                        <a:t>i</a:t>
                      </a:r>
                      <a:r>
                        <a:rPr lang="fi-FI" sz="1400" b="1" i="0" u="none" strike="noStrike" kern="1200" baseline="30000" dirty="0">
                          <a:solidFill>
                            <a:schemeClr val="tx1"/>
                          </a:solidFill>
                          <a:effectLst/>
                          <a:latin typeface="+mn-lt"/>
                        </a:rPr>
                        <a:t>(3</a:t>
                      </a:r>
                      <a:endParaRPr lang="fi-FI" sz="1400" dirty="0">
                        <a:solidFill>
                          <a:schemeClr val="tx1"/>
                        </a:solidFill>
                        <a:latin typeface="+mn-lt"/>
                      </a:endParaRPr>
                    </a:p>
                  </a:txBody>
                  <a:tcPr/>
                </a:tc>
                <a:tc>
                  <a:txBody>
                    <a:bodyPr/>
                    <a:lstStyle/>
                    <a:p>
                      <a:endParaRPr lang="fi-FI" sz="1400" dirty="0">
                        <a:solidFill>
                          <a:schemeClr val="tx1"/>
                        </a:solidFill>
                      </a:endParaRPr>
                    </a:p>
                  </a:txBody>
                  <a:tcPr>
                    <a:solidFill>
                      <a:srgbClr val="FFFF00"/>
                    </a:solidFill>
                  </a:tcPr>
                </a:tc>
                <a:tc>
                  <a:txBody>
                    <a:bodyPr/>
                    <a:lstStyle/>
                    <a:p>
                      <a:endParaRPr lang="fi-FI" sz="1400" dirty="0"/>
                    </a:p>
                  </a:txBody>
                  <a:tcPr>
                    <a:solidFill>
                      <a:schemeClr val="accent6">
                        <a:lumMod val="75000"/>
                      </a:schemeClr>
                    </a:solidFill>
                  </a:tcPr>
                </a:tc>
                <a:tc>
                  <a:txBody>
                    <a:bodyPr/>
                    <a:lstStyle/>
                    <a:p>
                      <a:endParaRPr lang="fi-FI" sz="1400" dirty="0"/>
                    </a:p>
                  </a:txBody>
                  <a:tcPr>
                    <a:solidFill>
                      <a:schemeClr val="accent6">
                        <a:lumMod val="75000"/>
                      </a:schemeClr>
                    </a:solidFill>
                  </a:tcPr>
                </a:tc>
                <a:tc>
                  <a:txBody>
                    <a:bodyPr/>
                    <a:lstStyle/>
                    <a:p>
                      <a:endParaRPr lang="fi-FI" sz="1400" dirty="0"/>
                    </a:p>
                  </a:txBody>
                  <a:tcPr>
                    <a:solidFill>
                      <a:srgbClr val="FFFF00"/>
                    </a:solidFill>
                  </a:tcPr>
                </a:tc>
                <a:tc gridSpan="2">
                  <a:txBody>
                    <a:bodyPr/>
                    <a:lstStyle/>
                    <a:p>
                      <a:endParaRPr lang="fi-FI" sz="1400" dirty="0"/>
                    </a:p>
                  </a:txBody>
                  <a:tcPr>
                    <a:solidFill>
                      <a:srgbClr val="FC707D"/>
                    </a:solidFill>
                  </a:tcPr>
                </a:tc>
                <a:tc hMerge="1">
                  <a:txBody>
                    <a:bodyPr/>
                    <a:lstStyle/>
                    <a:p>
                      <a:endParaRPr lang="fi-FI"/>
                    </a:p>
                  </a:txBody>
                  <a:tcPr/>
                </a:tc>
                <a:tc gridSpan="2">
                  <a:txBody>
                    <a:bodyPr/>
                    <a:lstStyle/>
                    <a:p>
                      <a:endParaRPr lang="fi-FI" sz="1400" dirty="0"/>
                    </a:p>
                  </a:txBody>
                  <a:tcPr>
                    <a:solidFill>
                      <a:schemeClr val="accent6">
                        <a:lumMod val="75000"/>
                      </a:schemeClr>
                    </a:solidFill>
                  </a:tcPr>
                </a:tc>
                <a:tc hMerge="1">
                  <a:txBody>
                    <a:bodyPr/>
                    <a:lstStyle/>
                    <a:p>
                      <a:endParaRPr lang="fi-FI"/>
                    </a:p>
                  </a:txBody>
                  <a:tcPr/>
                </a:tc>
                <a:extLst>
                  <a:ext uri="{0D108BD9-81ED-4DB2-BD59-A6C34878D82A}">
                    <a16:rowId xmlns:a16="http://schemas.microsoft.com/office/drawing/2014/main" val="163648411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400" dirty="0">
                          <a:latin typeface="+mn-lt"/>
                        </a:rPr>
                        <a:t>Maisema</a:t>
                      </a:r>
                      <a:r>
                        <a:rPr lang="fi-FI" sz="1400" b="1" i="0" u="none" strike="noStrike" kern="1200" baseline="30000" dirty="0">
                          <a:solidFill>
                            <a:schemeClr val="tx1"/>
                          </a:solidFill>
                          <a:effectLst/>
                          <a:latin typeface="+mn-lt"/>
                        </a:rPr>
                        <a:t>(3</a:t>
                      </a:r>
                      <a:endParaRPr lang="fi-FI" sz="1400" dirty="0">
                        <a:latin typeface="+mn-lt"/>
                      </a:endParaRPr>
                    </a:p>
                  </a:txBody>
                  <a:tcPr/>
                </a:tc>
                <a:tc>
                  <a:txBody>
                    <a:bodyPr/>
                    <a:lstStyle/>
                    <a:p>
                      <a:endParaRPr lang="fi-FI" sz="1400" dirty="0"/>
                    </a:p>
                  </a:txBody>
                  <a:tcPr>
                    <a:solidFill>
                      <a:schemeClr val="accent6">
                        <a:lumMod val="75000"/>
                      </a:schemeClr>
                    </a:solidFill>
                  </a:tcPr>
                </a:tc>
                <a:tc>
                  <a:txBody>
                    <a:bodyPr/>
                    <a:lstStyle/>
                    <a:p>
                      <a:endParaRPr lang="fi-FI" sz="1400" dirty="0"/>
                    </a:p>
                  </a:txBody>
                  <a:tcPr>
                    <a:solidFill>
                      <a:schemeClr val="accent6">
                        <a:lumMod val="75000"/>
                      </a:schemeClr>
                    </a:solidFill>
                  </a:tcPr>
                </a:tc>
                <a:tc>
                  <a:txBody>
                    <a:bodyPr/>
                    <a:lstStyle/>
                    <a:p>
                      <a:endParaRPr lang="fi-FI" sz="1400" dirty="0"/>
                    </a:p>
                  </a:txBody>
                  <a:tcPr>
                    <a:solidFill>
                      <a:schemeClr val="accent6">
                        <a:lumMod val="75000"/>
                      </a:schemeClr>
                    </a:solidFill>
                  </a:tcPr>
                </a:tc>
                <a:tc>
                  <a:txBody>
                    <a:bodyPr/>
                    <a:lstStyle/>
                    <a:p>
                      <a:endParaRPr lang="fi-FI" sz="1400" dirty="0"/>
                    </a:p>
                  </a:txBody>
                  <a:tcPr>
                    <a:solidFill>
                      <a:srgbClr val="FFFF00"/>
                    </a:solidFill>
                  </a:tcPr>
                </a:tc>
                <a:tc gridSpan="2">
                  <a:txBody>
                    <a:bodyPr/>
                    <a:lstStyle/>
                    <a:p>
                      <a:endParaRPr lang="fi-FI" sz="1400" dirty="0"/>
                    </a:p>
                  </a:txBody>
                  <a:tcPr>
                    <a:solidFill>
                      <a:srgbClr val="FC707D"/>
                    </a:solidFill>
                  </a:tcPr>
                </a:tc>
                <a:tc hMerge="1">
                  <a:txBody>
                    <a:bodyPr/>
                    <a:lstStyle/>
                    <a:p>
                      <a:endParaRPr lang="fi-FI"/>
                    </a:p>
                  </a:txBody>
                  <a:tcPr/>
                </a:tc>
                <a:tc gridSpan="2">
                  <a:txBody>
                    <a:bodyPr/>
                    <a:lstStyle/>
                    <a:p>
                      <a:endParaRPr lang="fi-FI" sz="1400" dirty="0"/>
                    </a:p>
                  </a:txBody>
                  <a:tcPr>
                    <a:solidFill>
                      <a:schemeClr val="accent6">
                        <a:lumMod val="75000"/>
                      </a:schemeClr>
                    </a:solidFill>
                  </a:tcPr>
                </a:tc>
                <a:tc hMerge="1">
                  <a:txBody>
                    <a:bodyPr/>
                    <a:lstStyle/>
                    <a:p>
                      <a:endParaRPr lang="fi-FI"/>
                    </a:p>
                  </a:txBody>
                  <a:tcPr/>
                </a:tc>
                <a:extLst>
                  <a:ext uri="{0D108BD9-81ED-4DB2-BD59-A6C34878D82A}">
                    <a16:rowId xmlns:a16="http://schemas.microsoft.com/office/drawing/2014/main" val="31288726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400" dirty="0">
                          <a:latin typeface="+mn-lt"/>
                        </a:rPr>
                        <a:t>Tulvasuojelu</a:t>
                      </a:r>
                    </a:p>
                  </a:txBody>
                  <a:tcPr>
                    <a:lnB w="12700" cap="flat" cmpd="sng" algn="ctr">
                      <a:solidFill>
                        <a:schemeClr val="tx1"/>
                      </a:solidFill>
                      <a:prstDash val="solid"/>
                      <a:round/>
                      <a:headEnd type="none" w="med" len="med"/>
                      <a:tailEnd type="none" w="med" len="med"/>
                    </a:lnB>
                  </a:tcPr>
                </a:tc>
                <a:tc>
                  <a:txBody>
                    <a:bodyPr/>
                    <a:lstStyle/>
                    <a:p>
                      <a:endParaRPr lang="fi-FI" sz="1400" dirty="0"/>
                    </a:p>
                  </a:txBody>
                  <a:tcPr>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endParaRPr lang="fi-FI" sz="1400" dirty="0"/>
                    </a:p>
                  </a:txBody>
                  <a:tcPr>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endParaRPr lang="fi-FI" sz="1400" dirty="0"/>
                    </a:p>
                  </a:txBody>
                  <a:tcPr>
                    <a:lnB w="12700" cap="flat" cmpd="sng" algn="ctr">
                      <a:solidFill>
                        <a:schemeClr val="tx1"/>
                      </a:solidFill>
                      <a:prstDash val="solid"/>
                      <a:round/>
                      <a:headEnd type="none" w="med" len="med"/>
                      <a:tailEnd type="none" w="med" len="med"/>
                    </a:lnB>
                    <a:solidFill>
                      <a:srgbClr val="92D050"/>
                    </a:solidFill>
                  </a:tcPr>
                </a:tc>
                <a:tc>
                  <a:txBody>
                    <a:bodyPr/>
                    <a:lstStyle/>
                    <a:p>
                      <a:endParaRPr lang="fi-FI" sz="1400" dirty="0"/>
                    </a:p>
                  </a:txBody>
                  <a:tcPr>
                    <a:lnB w="12700" cap="flat" cmpd="sng" algn="ctr">
                      <a:solidFill>
                        <a:schemeClr val="tx1"/>
                      </a:solidFill>
                      <a:prstDash val="solid"/>
                      <a:round/>
                      <a:headEnd type="none" w="med" len="med"/>
                      <a:tailEnd type="none" w="med" len="med"/>
                    </a:lnB>
                    <a:solidFill>
                      <a:schemeClr val="accent6">
                        <a:lumMod val="75000"/>
                      </a:schemeClr>
                    </a:solidFill>
                  </a:tcPr>
                </a:tc>
                <a:tc gridSpan="4">
                  <a:txBody>
                    <a:bodyPr/>
                    <a:lstStyle/>
                    <a:p>
                      <a:endParaRPr lang="fi-FI" sz="1400" dirty="0"/>
                    </a:p>
                  </a:txBody>
                  <a:tcPr>
                    <a:lnB w="12700" cap="flat" cmpd="sng" algn="ctr">
                      <a:solidFill>
                        <a:schemeClr val="tx1"/>
                      </a:solidFill>
                      <a:prstDash val="solid"/>
                      <a:round/>
                      <a:headEnd type="none" w="med" len="med"/>
                      <a:tailEnd type="none" w="med" len="med"/>
                    </a:lnB>
                    <a:solidFill>
                      <a:srgbClr val="FC707D"/>
                    </a:solidFill>
                  </a:tcPr>
                </a:tc>
                <a:tc hMerge="1">
                  <a:txBody>
                    <a:bodyPr/>
                    <a:lstStyle/>
                    <a:p>
                      <a:endParaRPr lang="fi-FI"/>
                    </a:p>
                  </a:txBody>
                  <a:tcPr/>
                </a:tc>
                <a:tc hMerge="1">
                  <a:txBody>
                    <a:bodyPr/>
                    <a:lstStyle/>
                    <a:p>
                      <a:endParaRPr lang="fi-FI"/>
                    </a:p>
                  </a:txBody>
                  <a:tcPr/>
                </a:tc>
                <a:tc hMerge="1">
                  <a:txBody>
                    <a:bodyPr/>
                    <a:lstStyle/>
                    <a:p>
                      <a:endParaRPr lang="fi-FI"/>
                    </a:p>
                  </a:txBody>
                  <a:tcPr/>
                </a:tc>
                <a:extLst>
                  <a:ext uri="{0D108BD9-81ED-4DB2-BD59-A6C34878D82A}">
                    <a16:rowId xmlns:a16="http://schemas.microsoft.com/office/drawing/2014/main" val="1718496933"/>
                  </a:ext>
                </a:extLst>
              </a:tr>
            </a:tbl>
          </a:graphicData>
        </a:graphic>
      </p:graphicFrame>
      <p:graphicFrame>
        <p:nvGraphicFramePr>
          <p:cNvPr id="3" name="Taulukko 2">
            <a:extLst>
              <a:ext uri="{FF2B5EF4-FFF2-40B4-BE49-F238E27FC236}">
                <a16:creationId xmlns:a16="http://schemas.microsoft.com/office/drawing/2014/main" id="{FC19184A-845C-4833-ABF8-4856CC9B3914}"/>
              </a:ext>
            </a:extLst>
          </p:cNvPr>
          <p:cNvGraphicFramePr>
            <a:graphicFrameLocks noGrp="1"/>
          </p:cNvGraphicFramePr>
          <p:nvPr>
            <p:extLst>
              <p:ext uri="{D42A27DB-BD31-4B8C-83A1-F6EECF244321}">
                <p14:modId xmlns:p14="http://schemas.microsoft.com/office/powerpoint/2010/main" val="2372620298"/>
              </p:ext>
            </p:extLst>
          </p:nvPr>
        </p:nvGraphicFramePr>
        <p:xfrm>
          <a:off x="83977" y="4479904"/>
          <a:ext cx="4926562" cy="2225040"/>
        </p:xfrm>
        <a:graphic>
          <a:graphicData uri="http://schemas.openxmlformats.org/drawingml/2006/table">
            <a:tbl>
              <a:tblPr firstRow="1" bandRow="1">
                <a:tableStyleId>{5C22544A-7EE6-4342-B048-85BDC9FD1C3A}</a:tableStyleId>
              </a:tblPr>
              <a:tblGrid>
                <a:gridCol w="882612">
                  <a:extLst>
                    <a:ext uri="{9D8B030D-6E8A-4147-A177-3AD203B41FA5}">
                      <a16:colId xmlns:a16="http://schemas.microsoft.com/office/drawing/2014/main" val="3883154966"/>
                    </a:ext>
                  </a:extLst>
                </a:gridCol>
                <a:gridCol w="4043950">
                  <a:extLst>
                    <a:ext uri="{9D8B030D-6E8A-4147-A177-3AD203B41FA5}">
                      <a16:colId xmlns:a16="http://schemas.microsoft.com/office/drawing/2014/main" val="346883795"/>
                    </a:ext>
                  </a:extLst>
                </a:gridCol>
              </a:tblGrid>
              <a:tr h="370840">
                <a:tc>
                  <a:txBody>
                    <a:bodyPr/>
                    <a:lstStyle/>
                    <a:p>
                      <a:endParaRPr lang="fi-FI" sz="1600" dirty="0"/>
                    </a:p>
                  </a:txBody>
                  <a:tcPr>
                    <a:noFill/>
                  </a:tcPr>
                </a:tc>
                <a:tc>
                  <a:txBody>
                    <a:bodyPr/>
                    <a:lstStyle/>
                    <a:p>
                      <a:r>
                        <a:rPr lang="fi-FI" sz="1600" b="1" dirty="0">
                          <a:solidFill>
                            <a:schemeClr val="tx1"/>
                          </a:solidFill>
                          <a:latin typeface="+mn-lt"/>
                        </a:rPr>
                        <a:t>2-tasouoma verrattuna muuhun keinoon</a:t>
                      </a:r>
                    </a:p>
                  </a:txBody>
                  <a:tcPr>
                    <a:noFill/>
                  </a:tcPr>
                </a:tc>
                <a:extLst>
                  <a:ext uri="{0D108BD9-81ED-4DB2-BD59-A6C34878D82A}">
                    <a16:rowId xmlns:a16="http://schemas.microsoft.com/office/drawing/2014/main" val="505270533"/>
                  </a:ext>
                </a:extLst>
              </a:tr>
              <a:tr h="370840">
                <a:tc>
                  <a:txBody>
                    <a:bodyPr/>
                    <a:lstStyle/>
                    <a:p>
                      <a:endParaRPr lang="fi-FI" sz="1600" dirty="0"/>
                    </a:p>
                  </a:txBody>
                  <a:tcPr>
                    <a:solidFill>
                      <a:schemeClr val="accent6">
                        <a:lumMod val="75000"/>
                      </a:schemeClr>
                    </a:solidFill>
                  </a:tcPr>
                </a:tc>
                <a:tc>
                  <a:txBody>
                    <a:bodyPr/>
                    <a:lstStyle/>
                    <a:p>
                      <a:r>
                        <a:rPr lang="fi-FI" sz="1600" b="0" dirty="0">
                          <a:solidFill>
                            <a:schemeClr val="tx1"/>
                          </a:solidFill>
                          <a:latin typeface="+mn-lt"/>
                        </a:rPr>
                        <a:t>= Parempi</a:t>
                      </a:r>
                    </a:p>
                  </a:txBody>
                  <a:tcPr>
                    <a:noFill/>
                  </a:tcPr>
                </a:tc>
                <a:extLst>
                  <a:ext uri="{0D108BD9-81ED-4DB2-BD59-A6C34878D82A}">
                    <a16:rowId xmlns:a16="http://schemas.microsoft.com/office/drawing/2014/main" val="2500603762"/>
                  </a:ext>
                </a:extLst>
              </a:tr>
              <a:tr h="370840">
                <a:tc>
                  <a:txBody>
                    <a:bodyPr/>
                    <a:lstStyle/>
                    <a:p>
                      <a:endParaRPr lang="fi-FI" sz="1600" dirty="0"/>
                    </a:p>
                  </a:txBody>
                  <a:tcPr>
                    <a:solidFill>
                      <a:srgbClr val="92D050"/>
                    </a:solidFill>
                  </a:tcPr>
                </a:tc>
                <a:tc>
                  <a:txBody>
                    <a:bodyPr/>
                    <a:lstStyle/>
                    <a:p>
                      <a:r>
                        <a:rPr lang="fi-FI" sz="1600" b="0" dirty="0">
                          <a:solidFill>
                            <a:schemeClr val="tx1"/>
                          </a:solidFill>
                          <a:latin typeface="+mn-lt"/>
                        </a:rPr>
                        <a:t>= Hieman parempi</a:t>
                      </a:r>
                    </a:p>
                  </a:txBody>
                  <a:tcPr>
                    <a:noFill/>
                  </a:tcPr>
                </a:tc>
                <a:extLst>
                  <a:ext uri="{0D108BD9-81ED-4DB2-BD59-A6C34878D82A}">
                    <a16:rowId xmlns:a16="http://schemas.microsoft.com/office/drawing/2014/main" val="167011536"/>
                  </a:ext>
                </a:extLst>
              </a:tr>
              <a:tr h="370840">
                <a:tc>
                  <a:txBody>
                    <a:bodyPr/>
                    <a:lstStyle/>
                    <a:p>
                      <a:endParaRPr lang="fi-FI" sz="1600" dirty="0"/>
                    </a:p>
                  </a:txBody>
                  <a:tcPr>
                    <a:solidFill>
                      <a:srgbClr val="FFFF00"/>
                    </a:solidFill>
                  </a:tcPr>
                </a:tc>
                <a:tc>
                  <a:txBody>
                    <a:bodyPr/>
                    <a:lstStyle/>
                    <a:p>
                      <a:r>
                        <a:rPr lang="fi-FI" sz="1600" b="0" dirty="0">
                          <a:solidFill>
                            <a:schemeClr val="tx1"/>
                          </a:solidFill>
                          <a:latin typeface="+mn-lt"/>
                        </a:rPr>
                        <a:t>= Samaa luokkaa</a:t>
                      </a:r>
                    </a:p>
                  </a:txBody>
                  <a:tcPr>
                    <a:noFill/>
                  </a:tcPr>
                </a:tc>
                <a:extLst>
                  <a:ext uri="{0D108BD9-81ED-4DB2-BD59-A6C34878D82A}">
                    <a16:rowId xmlns:a16="http://schemas.microsoft.com/office/drawing/2014/main" val="778032488"/>
                  </a:ext>
                </a:extLst>
              </a:tr>
              <a:tr h="370840">
                <a:tc>
                  <a:txBody>
                    <a:bodyPr/>
                    <a:lstStyle/>
                    <a:p>
                      <a:endParaRPr lang="fi-FI" sz="1600" dirty="0"/>
                    </a:p>
                  </a:txBody>
                  <a:tcPr>
                    <a:solidFill>
                      <a:srgbClr val="FC707D"/>
                    </a:solidFill>
                  </a:tcPr>
                </a:tc>
                <a:tc>
                  <a:txBody>
                    <a:bodyPr/>
                    <a:lstStyle/>
                    <a:p>
                      <a:r>
                        <a:rPr lang="fi-FI" sz="1600" b="0" dirty="0">
                          <a:solidFill>
                            <a:schemeClr val="tx1"/>
                          </a:solidFill>
                          <a:latin typeface="+mn-lt"/>
                        </a:rPr>
                        <a:t>= Hieman heikompi</a:t>
                      </a:r>
                    </a:p>
                  </a:txBody>
                  <a:tcPr>
                    <a:noFill/>
                  </a:tcPr>
                </a:tc>
                <a:extLst>
                  <a:ext uri="{0D108BD9-81ED-4DB2-BD59-A6C34878D82A}">
                    <a16:rowId xmlns:a16="http://schemas.microsoft.com/office/drawing/2014/main" val="538683545"/>
                  </a:ext>
                </a:extLst>
              </a:tr>
              <a:tr h="370840">
                <a:tc>
                  <a:txBody>
                    <a:bodyPr/>
                    <a:lstStyle/>
                    <a:p>
                      <a:endParaRPr lang="fi-FI" sz="1600" dirty="0"/>
                    </a:p>
                  </a:txBody>
                  <a:tcPr>
                    <a:solidFill>
                      <a:srgbClr val="FF0000"/>
                    </a:solidFill>
                  </a:tcPr>
                </a:tc>
                <a:tc>
                  <a:txBody>
                    <a:bodyPr/>
                    <a:lstStyle/>
                    <a:p>
                      <a:r>
                        <a:rPr lang="fi-FI" sz="1600" b="0" dirty="0">
                          <a:solidFill>
                            <a:schemeClr val="tx1"/>
                          </a:solidFill>
                          <a:latin typeface="+mn-lt"/>
                        </a:rPr>
                        <a:t>= Heikompi</a:t>
                      </a:r>
                    </a:p>
                  </a:txBody>
                  <a:tcPr>
                    <a:noFill/>
                  </a:tcPr>
                </a:tc>
                <a:extLst>
                  <a:ext uri="{0D108BD9-81ED-4DB2-BD59-A6C34878D82A}">
                    <a16:rowId xmlns:a16="http://schemas.microsoft.com/office/drawing/2014/main" val="672489115"/>
                  </a:ext>
                </a:extLst>
              </a:tr>
            </a:tbl>
          </a:graphicData>
        </a:graphic>
      </p:graphicFrame>
      <p:sp>
        <p:nvSpPr>
          <p:cNvPr id="7" name="Tekstiruutu 6">
            <a:extLst>
              <a:ext uri="{FF2B5EF4-FFF2-40B4-BE49-F238E27FC236}">
                <a16:creationId xmlns:a16="http://schemas.microsoft.com/office/drawing/2014/main" id="{42D33468-9F73-42D8-93A6-95A6C08926C9}"/>
              </a:ext>
            </a:extLst>
          </p:cNvPr>
          <p:cNvSpPr txBox="1"/>
          <p:nvPr/>
        </p:nvSpPr>
        <p:spPr>
          <a:xfrm>
            <a:off x="5209535" y="5003303"/>
            <a:ext cx="6982465" cy="1313180"/>
          </a:xfrm>
          <a:prstGeom prst="rect">
            <a:avLst/>
          </a:prstGeom>
          <a:noFill/>
        </p:spPr>
        <p:txBody>
          <a:bodyPr wrap="square" rtlCol="0">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30000" noProof="0" dirty="0">
                <a:ln>
                  <a:noFill/>
                </a:ln>
                <a:solidFill>
                  <a:prstClr val="black"/>
                </a:solidFill>
                <a:effectLst/>
                <a:uLnTx/>
                <a:uFillTx/>
                <a:latin typeface="Calibri" panose="020F0502020204030204" pitchFamily="34" charset="0"/>
                <a:ea typeface="+mn-ea"/>
                <a:cs typeface="+mn-cs"/>
              </a:rPr>
              <a:t>(</a:t>
            </a:r>
            <a:r>
              <a:rPr kumimoji="0" lang="fi-FI" sz="1400" b="0" i="0" u="none" strike="noStrike" kern="1200" cap="none" spc="0" normalizeH="0" baseline="30000" noProof="0" dirty="0">
                <a:ln>
                  <a:noFill/>
                </a:ln>
                <a:solidFill>
                  <a:prstClr val="black"/>
                </a:solidFill>
                <a:effectLst/>
                <a:uLnTx/>
                <a:uFillTx/>
                <a:latin typeface="Gill Sans MT" panose="020B0502020104020203" pitchFamily="34" charset="0"/>
                <a:ea typeface="+mn-ea"/>
                <a:cs typeface="+mn-cs"/>
              </a:rPr>
              <a:t>1 </a:t>
            </a:r>
            <a:r>
              <a:rPr kumimoji="0" lang="fi-FI" sz="14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HUOM.: Pidätystehokkuuden arvio koskee kiintoainetta ja kokonaisravinteita. Liukoisella fosforilla vaikutus voi olla kuormitusta kasvattava!</a:t>
            </a:r>
          </a:p>
          <a:p>
            <a:pPr marL="177800" marR="0" lvl="0" indent="-177800" algn="l" defTabSz="914400" rtl="0" eaLnBrk="1" fontAlgn="auto" latinLnBrk="0" hangingPunct="1">
              <a:lnSpc>
                <a:spcPct val="100000"/>
              </a:lnSpc>
              <a:spcBef>
                <a:spcPts val="0"/>
              </a:spcBef>
              <a:spcAft>
                <a:spcPts val="0"/>
              </a:spcAft>
              <a:buClrTx/>
              <a:buSzTx/>
              <a:buFontTx/>
              <a:buNone/>
              <a:tabLst/>
              <a:defRPr/>
            </a:pPr>
            <a:endParaRPr kumimoji="0" lang="fi-FI" sz="14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30000" noProof="0" dirty="0">
                <a:ln>
                  <a:noFill/>
                </a:ln>
                <a:solidFill>
                  <a:prstClr val="black"/>
                </a:solidFill>
                <a:effectLst/>
                <a:uLnTx/>
                <a:uFillTx/>
                <a:latin typeface="Gill Sans MT" panose="020B0502020104020203" pitchFamily="34" charset="0"/>
                <a:ea typeface="+mn-ea"/>
                <a:cs typeface="+mn-cs"/>
              </a:rPr>
              <a:t>(2 </a:t>
            </a:r>
            <a:r>
              <a:rPr kumimoji="0" lang="fi-FI" sz="14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Pidätystehokkuus riippuu suuresti mitoituksesta  </a:t>
            </a:r>
          </a:p>
          <a:p>
            <a:pPr marL="177800" marR="0" lvl="0" indent="-177800" algn="l" defTabSz="914400" rtl="0" eaLnBrk="1" fontAlgn="auto" latinLnBrk="0" hangingPunct="1">
              <a:lnSpc>
                <a:spcPct val="100000"/>
              </a:lnSpc>
              <a:spcBef>
                <a:spcPts val="0"/>
              </a:spcBef>
              <a:spcAft>
                <a:spcPts val="0"/>
              </a:spcAft>
              <a:buClrTx/>
              <a:buSzTx/>
              <a:buFontTx/>
              <a:buNone/>
              <a:tabLst/>
              <a:defRPr/>
            </a:pPr>
            <a:endParaRPr kumimoji="0" lang="fi-FI" sz="1400" b="0" i="0" u="none" strike="noStrike" kern="1200" cap="none" spc="0" normalizeH="0" baseline="30000" noProof="0" dirty="0">
              <a:ln>
                <a:noFill/>
              </a:ln>
              <a:solidFill>
                <a:prstClr val="black"/>
              </a:solidFill>
              <a:effectLst/>
              <a:uLnTx/>
              <a:uFillTx/>
              <a:latin typeface="Gill Sans MT" panose="020B0502020104020203" pitchFamily="34" charset="0"/>
              <a:ea typeface="+mn-ea"/>
              <a:cs typeface="+mn-cs"/>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30000" noProof="0" dirty="0">
                <a:ln>
                  <a:noFill/>
                </a:ln>
                <a:solidFill>
                  <a:prstClr val="black"/>
                </a:solidFill>
                <a:effectLst/>
                <a:uLnTx/>
                <a:uFillTx/>
                <a:latin typeface="Gill Sans MT" panose="020B0502020104020203" pitchFamily="34" charset="0"/>
                <a:ea typeface="+mn-ea"/>
                <a:cs typeface="+mn-cs"/>
              </a:rPr>
              <a:t>(3 </a:t>
            </a:r>
            <a:r>
              <a:rPr kumimoji="0" lang="fi-FI" sz="14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Kosteikkoon verrattuna 2-tasouoma heikompi ja </a:t>
            </a:r>
            <a:r>
              <a:rPr kumimoji="0" lang="fi-FI" sz="1400" b="0" i="0" u="none" strike="noStrike" kern="1200" cap="none" spc="0" normalizeH="0" baseline="0" noProof="0" dirty="0" err="1">
                <a:ln>
                  <a:noFill/>
                </a:ln>
                <a:solidFill>
                  <a:prstClr val="black"/>
                </a:solidFill>
                <a:effectLst/>
                <a:uLnTx/>
                <a:uFillTx/>
                <a:latin typeface="Gill Sans MT" panose="020B0502020104020203" pitchFamily="34" charset="0"/>
                <a:ea typeface="+mn-ea"/>
                <a:cs typeface="+mn-cs"/>
              </a:rPr>
              <a:t>laskeutusaltaaseen</a:t>
            </a:r>
            <a:r>
              <a:rPr kumimoji="0" lang="fi-FI" sz="14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 verrattuna parempi</a:t>
            </a:r>
            <a:endParaRPr kumimoji="0" lang="fi-FI"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19143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508ED8-FCD2-4EB7-AAC6-395471800AF8}"/>
              </a:ext>
            </a:extLst>
          </p:cNvPr>
          <p:cNvSpPr>
            <a:spLocks noGrp="1"/>
          </p:cNvSpPr>
          <p:nvPr>
            <p:ph idx="1"/>
          </p:nvPr>
        </p:nvSpPr>
        <p:spPr>
          <a:xfrm>
            <a:off x="838200" y="1825625"/>
            <a:ext cx="10515600" cy="4028637"/>
          </a:xfrm>
        </p:spPr>
        <p:txBody>
          <a:bodyPr>
            <a:normAutofit/>
          </a:bodyPr>
          <a:lstStyle/>
          <a:p>
            <a:pPr marL="0" indent="0">
              <a:buNone/>
            </a:pPr>
            <a:r>
              <a:rPr lang="fi-FI" sz="2000" dirty="0">
                <a:hlinkClick r:id="rId3"/>
              </a:rPr>
              <a:t>Menetelmiä maa- ja metsätalouden kestävään vesienhallintaan (Valumavesi) –hanke</a:t>
            </a:r>
            <a:endParaRPr lang="fi-FI" sz="2000" dirty="0"/>
          </a:p>
          <a:p>
            <a:pPr marL="0" indent="0">
              <a:buNone/>
            </a:pPr>
            <a:r>
              <a:rPr lang="fi-FI" sz="2000" dirty="0">
                <a:latin typeface="Gill Sans MT" panose="020B0502020104020203" pitchFamily="34" charset="0"/>
              </a:rPr>
              <a:t>#valumavesihanke</a:t>
            </a:r>
          </a:p>
          <a:p>
            <a:pPr marL="0" indent="0">
              <a:buNone/>
            </a:pPr>
            <a:r>
              <a:rPr lang="fi-FI" sz="2000" dirty="0">
                <a:latin typeface="Gill Sans MT" panose="020B0502020104020203" pitchFamily="34" charset="0"/>
              </a:rPr>
              <a:t>Yhteystiedot:</a:t>
            </a:r>
          </a:p>
          <a:p>
            <a:pPr marL="0" indent="0">
              <a:buNone/>
            </a:pPr>
            <a:r>
              <a:rPr lang="fi-FI" sz="2000" dirty="0">
                <a:latin typeface="Gill Sans MT" panose="020B0502020104020203" pitchFamily="34" charset="0"/>
              </a:rPr>
              <a:t>Erikoistutkija Pasi Valkama, Suomen ympäristökeskus</a:t>
            </a:r>
          </a:p>
          <a:p>
            <a:pPr marL="0" indent="0">
              <a:buNone/>
            </a:pPr>
            <a:r>
              <a:rPr lang="fi-FI" sz="2000" dirty="0">
                <a:latin typeface="Gill Sans MT" panose="020B0502020104020203" pitchFamily="34" charset="0"/>
              </a:rPr>
              <a:t>pasi.valkama@syke.fi</a:t>
            </a:r>
          </a:p>
        </p:txBody>
      </p:sp>
      <p:pic>
        <p:nvPicPr>
          <p:cNvPr id="4" name="Picture 3">
            <a:extLst>
              <a:ext uri="{FF2B5EF4-FFF2-40B4-BE49-F238E27FC236}">
                <a16:creationId xmlns:a16="http://schemas.microsoft.com/office/drawing/2014/main" id="{FE3F87C8-ABB1-4BD3-83AA-FC7D5ACD89E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65970" t="41702" r="18265" b="10136"/>
          <a:stretch/>
        </p:blipFill>
        <p:spPr>
          <a:xfrm>
            <a:off x="8279079" y="2970795"/>
            <a:ext cx="2783861" cy="2391960"/>
          </a:xfrm>
          <a:prstGeom prst="rect">
            <a:avLst/>
          </a:prstGeom>
        </p:spPr>
      </p:pic>
      <p:sp>
        <p:nvSpPr>
          <p:cNvPr id="2" name="TextBox 1">
            <a:extLst>
              <a:ext uri="{FF2B5EF4-FFF2-40B4-BE49-F238E27FC236}">
                <a16:creationId xmlns:a16="http://schemas.microsoft.com/office/drawing/2014/main" id="{E1760784-E9FE-40C2-A092-91D9FE9A5AEE}"/>
              </a:ext>
            </a:extLst>
          </p:cNvPr>
          <p:cNvSpPr txBox="1"/>
          <p:nvPr/>
        </p:nvSpPr>
        <p:spPr>
          <a:xfrm>
            <a:off x="0" y="5484930"/>
            <a:ext cx="2169505" cy="369332"/>
          </a:xfrm>
          <a:prstGeom prst="rect">
            <a:avLst/>
          </a:prstGeom>
          <a:noFill/>
        </p:spPr>
        <p:txBody>
          <a:bodyPr wrap="none" rtlCol="0">
            <a:spAutoFit/>
          </a:bodyPr>
          <a:lstStyle/>
          <a:p>
            <a:r>
              <a:rPr lang="fi-FI" dirty="0">
                <a:solidFill>
                  <a:schemeClr val="accent6">
                    <a:lumMod val="50000"/>
                  </a:schemeClr>
                </a:solidFill>
              </a:rPr>
              <a:t>Hanketta rahoittavat:</a:t>
            </a:r>
          </a:p>
        </p:txBody>
      </p:sp>
    </p:spTree>
    <p:extLst>
      <p:ext uri="{BB962C8B-B14F-4D97-AF65-F5344CB8AC3E}">
        <p14:creationId xmlns:p14="http://schemas.microsoft.com/office/powerpoint/2010/main" val="21994999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EFDD5-3C7D-4D34-8D33-3AD4AE0A973F}"/>
              </a:ext>
            </a:extLst>
          </p:cNvPr>
          <p:cNvSpPr>
            <a:spLocks noGrp="1"/>
          </p:cNvSpPr>
          <p:nvPr>
            <p:ph type="title"/>
          </p:nvPr>
        </p:nvSpPr>
        <p:spPr>
          <a:xfrm>
            <a:off x="1293375" y="312588"/>
            <a:ext cx="10253472" cy="1325563"/>
          </a:xfrm>
        </p:spPr>
        <p:txBody>
          <a:bodyPr>
            <a:normAutofit fontScale="90000"/>
          </a:bodyPr>
          <a:lstStyle/>
          <a:p>
            <a:pPr algn="ctr"/>
            <a:r>
              <a:rPr lang="fi-FI" dirty="0"/>
              <a:t>Ympäristöystävälliset kaksitasouomat </a:t>
            </a:r>
            <a:br>
              <a:rPr lang="fi-FI" dirty="0"/>
            </a:br>
            <a:r>
              <a:rPr lang="fi-FI" sz="3600" dirty="0"/>
              <a:t>-teknisten ja ympäristönäkökohtien yhdistäminen maankuivatuksessa ja tulvanhallinnassa </a:t>
            </a:r>
            <a:endParaRPr lang="fi-FI" dirty="0">
              <a:latin typeface="Century Gothic" panose="020B0502020202020204" pitchFamily="34" charset="0"/>
            </a:endParaRPr>
          </a:p>
        </p:txBody>
      </p:sp>
      <p:pic>
        <p:nvPicPr>
          <p:cNvPr id="4" name="Content Placeholder 6">
            <a:extLst>
              <a:ext uri="{FF2B5EF4-FFF2-40B4-BE49-F238E27FC236}">
                <a16:creationId xmlns:a16="http://schemas.microsoft.com/office/drawing/2014/main" id="{0E1967B0-EB03-4BC9-BDCC-1E268D2DEE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3357" y="1979363"/>
            <a:ext cx="7285161" cy="2775881"/>
          </a:xfrm>
          <a:prstGeom prst="rect">
            <a:avLst/>
          </a:prstGeom>
        </p:spPr>
      </p:pic>
      <p:sp>
        <p:nvSpPr>
          <p:cNvPr id="5" name="TextBox 10">
            <a:extLst>
              <a:ext uri="{FF2B5EF4-FFF2-40B4-BE49-F238E27FC236}">
                <a16:creationId xmlns:a16="http://schemas.microsoft.com/office/drawing/2014/main" id="{AAFD263D-9551-4770-8D9B-6527D96700F0}"/>
              </a:ext>
            </a:extLst>
          </p:cNvPr>
          <p:cNvSpPr txBox="1"/>
          <p:nvPr/>
        </p:nvSpPr>
        <p:spPr>
          <a:xfrm>
            <a:off x="1293375" y="4920773"/>
            <a:ext cx="9126894" cy="129266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effectLst/>
                <a:uLnTx/>
                <a:uFillTx/>
                <a:latin typeface="Calibri" panose="020F0502020204030204"/>
                <a:ea typeface="+mn-ea"/>
                <a:cs typeface="+mn-cs"/>
              </a:rPr>
              <a:t>+uomageometria toimii hydraulisesti niin ali-, keski- kuin ylivirtaamilla -&gt; tulvakapasiteetti, kesävedenkorkeudet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effectLst/>
                <a:uLnTx/>
                <a:uFillTx/>
                <a:latin typeface="Calibri" panose="020F0502020204030204"/>
                <a:ea typeface="+mn-ea"/>
                <a:cs typeface="+mn-cs"/>
              </a:rPr>
              <a:t>+kasvillisuuden hyödyntäminen -&gt; hyödyt luonnon monimuotoisuudelle? Kiintoaineen ja partikkelifosforin pidättäminen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effectLst/>
                <a:uLnTx/>
                <a:uFillTx/>
                <a:latin typeface="Calibri" panose="020F0502020204030204"/>
                <a:ea typeface="+mn-ea"/>
                <a:cs typeface="+mn-cs"/>
              </a:rPr>
              <a:t>+suuri geokemiallisesti aktiivinen pinta-ala -&gt; vedenlaatuhyödyt?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effectLst/>
                <a:uLnTx/>
                <a:uFillTx/>
                <a:latin typeface="Calibri" panose="020F0502020204030204"/>
                <a:ea typeface="+mn-ea"/>
                <a:cs typeface="+mn-cs"/>
              </a:rPr>
              <a:t>+suurempi viipymä -&gt; vedenlaatuhyödyt, tulvavirtaamien leikkaaminen?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effectLst/>
                <a:uLnTx/>
                <a:uFillTx/>
                <a:latin typeface="Calibri" panose="020F0502020204030204"/>
                <a:ea typeface="+mn-ea"/>
                <a:cs typeface="+mn-cs"/>
              </a:rPr>
              <a:t>+voidaan yhdistää muita luonnonmukaisen vesirakentamisen menetelmiä/elinympäristökunnostuksia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3520223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34D94E40-A85A-4A76-93C3-0DADDD72F1E1}"/>
              </a:ext>
            </a:extLst>
          </p:cNvPr>
          <p:cNvSpPr>
            <a:spLocks noGrp="1"/>
          </p:cNvSpPr>
          <p:nvPr>
            <p:ph sz="half" idx="2"/>
          </p:nvPr>
        </p:nvSpPr>
        <p:spPr>
          <a:xfrm>
            <a:off x="366563" y="1690688"/>
            <a:ext cx="5364308" cy="3970885"/>
          </a:xfrm>
        </p:spPr>
        <p:txBody>
          <a:bodyPr>
            <a:normAutofit lnSpcReduction="10000"/>
          </a:bodyPr>
          <a:lstStyle/>
          <a:p>
            <a:r>
              <a:rPr lang="fi-FI" sz="2400" dirty="0"/>
              <a:t>Vesisyvyys ja virtausnopeus pysyvät kohtalaisina</a:t>
            </a:r>
          </a:p>
          <a:p>
            <a:r>
              <a:rPr lang="fi-FI" sz="2400" dirty="0"/>
              <a:t>Eroosion ja kasautumisen hallinta -&gt; vähemmän ylläpitoa, pitkäikäisempi</a:t>
            </a:r>
          </a:p>
          <a:p>
            <a:r>
              <a:rPr lang="fi-FI" sz="2400" dirty="0"/>
              <a:t>Monimuotoisemmat elinympäristöt ja mahdollisuus elinympäristökunnostuksiin</a:t>
            </a:r>
          </a:p>
          <a:p>
            <a:r>
              <a:rPr lang="fi-FI" sz="2400" dirty="0"/>
              <a:t>Potentiaalia vedenlaadun parantamiseen </a:t>
            </a:r>
          </a:p>
          <a:p>
            <a:r>
              <a:rPr lang="fi-FI" sz="2400" dirty="0"/>
              <a:t>Tasanteelle laskevien salaojavesien käsittely</a:t>
            </a:r>
          </a:p>
          <a:p>
            <a:endParaRPr lang="fi-FI" sz="2400" dirty="0">
              <a:latin typeface="Gill Sans MT" panose="020B0502020104020203" pitchFamily="34" charset="0"/>
            </a:endParaRPr>
          </a:p>
        </p:txBody>
      </p:sp>
      <p:pic>
        <p:nvPicPr>
          <p:cNvPr id="8" name="Kuva 7">
            <a:extLst>
              <a:ext uri="{FF2B5EF4-FFF2-40B4-BE49-F238E27FC236}">
                <a16:creationId xmlns:a16="http://schemas.microsoft.com/office/drawing/2014/main" id="{29A5532A-4145-4DDB-9BBD-3FA53A65591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5000"/>
                    </a14:imgEffect>
                  </a14:imgLayer>
                </a14:imgProps>
              </a:ext>
            </a:extLst>
          </a:blip>
          <a:stretch>
            <a:fillRect/>
          </a:stretch>
        </p:blipFill>
        <p:spPr>
          <a:xfrm>
            <a:off x="5730871" y="2151114"/>
            <a:ext cx="6094566" cy="2408612"/>
          </a:xfrm>
          <a:prstGeom prst="rect">
            <a:avLst/>
          </a:prstGeom>
        </p:spPr>
      </p:pic>
      <p:sp>
        <p:nvSpPr>
          <p:cNvPr id="9" name="Title 1">
            <a:extLst>
              <a:ext uri="{FF2B5EF4-FFF2-40B4-BE49-F238E27FC236}">
                <a16:creationId xmlns:a16="http://schemas.microsoft.com/office/drawing/2014/main" id="{D18FA566-6754-4211-A0ED-4F99E2EDB46D}"/>
              </a:ext>
            </a:extLst>
          </p:cNvPr>
          <p:cNvSpPr>
            <a:spLocks noGrp="1"/>
          </p:cNvSpPr>
          <p:nvPr>
            <p:ph type="title"/>
          </p:nvPr>
        </p:nvSpPr>
        <p:spPr>
          <a:xfrm>
            <a:off x="1482725" y="365125"/>
            <a:ext cx="9132888" cy="1325563"/>
          </a:xfrm>
        </p:spPr>
        <p:txBody>
          <a:bodyPr/>
          <a:lstStyle/>
          <a:p>
            <a:pPr algn="ctr"/>
            <a:r>
              <a:rPr lang="fi-FI" dirty="0"/>
              <a:t>Oletettuja etuja verrattuna perinteisiin uomiin</a:t>
            </a:r>
            <a:endParaRPr lang="fi-FI" dirty="0">
              <a:latin typeface="Century Gothic" panose="020B0502020202020204" pitchFamily="34" charset="0"/>
            </a:endParaRPr>
          </a:p>
        </p:txBody>
      </p:sp>
      <p:sp>
        <p:nvSpPr>
          <p:cNvPr id="2" name="Tekstiruutu 1">
            <a:extLst>
              <a:ext uri="{FF2B5EF4-FFF2-40B4-BE49-F238E27FC236}">
                <a16:creationId xmlns:a16="http://schemas.microsoft.com/office/drawing/2014/main" id="{DC23565A-78C0-4FE2-94F3-0612904ABF58}"/>
              </a:ext>
            </a:extLst>
          </p:cNvPr>
          <p:cNvSpPr txBox="1"/>
          <p:nvPr/>
        </p:nvSpPr>
        <p:spPr>
          <a:xfrm>
            <a:off x="10946261" y="4313505"/>
            <a:ext cx="1061884" cy="246221"/>
          </a:xfrm>
          <a:prstGeom prst="rect">
            <a:avLst/>
          </a:prstGeom>
          <a:noFill/>
        </p:spPr>
        <p:txBody>
          <a:bodyPr wrap="square" rtlCol="0">
            <a:spAutoFit/>
          </a:bodyPr>
          <a:lstStyle/>
          <a:p>
            <a:r>
              <a:rPr lang="fi-FI" sz="1000" dirty="0"/>
              <a:t>@Pinja Kasvio</a:t>
            </a:r>
          </a:p>
        </p:txBody>
      </p:sp>
      <p:sp>
        <p:nvSpPr>
          <p:cNvPr id="10" name="TextBox 9">
            <a:extLst>
              <a:ext uri="{FF2B5EF4-FFF2-40B4-BE49-F238E27FC236}">
                <a16:creationId xmlns:a16="http://schemas.microsoft.com/office/drawing/2014/main" id="{75A03A81-7A59-4B1C-B9D6-3886519B6459}"/>
              </a:ext>
            </a:extLst>
          </p:cNvPr>
          <p:cNvSpPr txBox="1"/>
          <p:nvPr/>
        </p:nvSpPr>
        <p:spPr>
          <a:xfrm>
            <a:off x="2384570" y="5537224"/>
            <a:ext cx="6423869" cy="584775"/>
          </a:xfrm>
          <a:prstGeom prst="rect">
            <a:avLst/>
          </a:prstGeom>
          <a:noFill/>
        </p:spPr>
        <p:txBody>
          <a:bodyPr wrap="square">
            <a:spAutoFit/>
          </a:bodyPr>
          <a:lstStyle/>
          <a:p>
            <a:r>
              <a:rPr lang="fi-FI" sz="1600" i="1" dirty="0">
                <a:latin typeface="Arial" panose="020B0604020202020204" pitchFamily="34" charset="0"/>
                <a:ea typeface="Times New Roman" panose="02020603050405020304" pitchFamily="18" charset="0"/>
                <a:sym typeface="Wingdings" panose="05000000000000000000" pitchFamily="2" charset="2"/>
              </a:rPr>
              <a:t> </a:t>
            </a:r>
            <a:r>
              <a:rPr lang="fi-FI" sz="1600" i="1" dirty="0">
                <a:latin typeface="Arial" panose="020B0604020202020204" pitchFamily="34" charset="0"/>
                <a:ea typeface="Times New Roman" panose="02020603050405020304" pitchFamily="18" charset="0"/>
              </a:rPr>
              <a:t>S</a:t>
            </a:r>
            <a:r>
              <a:rPr lang="fi-FI" sz="1600" i="1" dirty="0">
                <a:effectLst/>
                <a:latin typeface="Arial" panose="020B0604020202020204" pitchFamily="34" charset="0"/>
                <a:ea typeface="Times New Roman" panose="02020603050405020304" pitchFamily="18" charset="0"/>
              </a:rPr>
              <a:t>alaojat voi purkaa tasanteelle tai pääuomaan, tulvatasanteella huomioitava kasautumisvara!</a:t>
            </a:r>
            <a:endParaRPr lang="fi-FI" sz="1600" i="1" dirty="0"/>
          </a:p>
        </p:txBody>
      </p:sp>
    </p:spTree>
    <p:extLst>
      <p:ext uri="{BB962C8B-B14F-4D97-AF65-F5344CB8AC3E}">
        <p14:creationId xmlns:p14="http://schemas.microsoft.com/office/powerpoint/2010/main" val="24925452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EFDD5-3C7D-4D34-8D33-3AD4AE0A973F}"/>
              </a:ext>
            </a:extLst>
          </p:cNvPr>
          <p:cNvSpPr>
            <a:spLocks noGrp="1"/>
          </p:cNvSpPr>
          <p:nvPr>
            <p:ph type="title"/>
          </p:nvPr>
        </p:nvSpPr>
        <p:spPr>
          <a:xfrm>
            <a:off x="1633728" y="365125"/>
            <a:ext cx="8863584" cy="1325563"/>
          </a:xfrm>
        </p:spPr>
        <p:txBody>
          <a:bodyPr/>
          <a:lstStyle/>
          <a:p>
            <a:pPr algn="ctr"/>
            <a:r>
              <a:rPr lang="fi-FI" dirty="0"/>
              <a:t>Minne kaksitasouomat soveltuvat? </a:t>
            </a:r>
            <a:endParaRPr lang="fi-FI" dirty="0">
              <a:latin typeface="Century Gothic" panose="020B0502020202020204" pitchFamily="34" charset="0"/>
            </a:endParaRPr>
          </a:p>
        </p:txBody>
      </p:sp>
      <p:sp>
        <p:nvSpPr>
          <p:cNvPr id="3" name="Content Placeholder 2">
            <a:extLst>
              <a:ext uri="{FF2B5EF4-FFF2-40B4-BE49-F238E27FC236}">
                <a16:creationId xmlns:a16="http://schemas.microsoft.com/office/drawing/2014/main" id="{AB508ED8-FCD2-4EB7-AAC6-395471800AF8}"/>
              </a:ext>
            </a:extLst>
          </p:cNvPr>
          <p:cNvSpPr>
            <a:spLocks noGrp="1"/>
          </p:cNvSpPr>
          <p:nvPr>
            <p:ph idx="1"/>
          </p:nvPr>
        </p:nvSpPr>
        <p:spPr/>
        <p:txBody>
          <a:bodyPr>
            <a:normAutofit fontScale="92500" lnSpcReduction="10000"/>
          </a:bodyPr>
          <a:lstStyle/>
          <a:p>
            <a:r>
              <a:rPr lang="fi-FI" sz="2400" dirty="0"/>
              <a:t>Mahdollisia hyvin monenlaisiin ympäristöihin</a:t>
            </a:r>
          </a:p>
          <a:p>
            <a:pPr lvl="1"/>
            <a:r>
              <a:rPr lang="fi-FI" sz="2000" dirty="0"/>
              <a:t>Toteutuksia raportoitu savimaista hietaisille maille, pohjakaltevuuksiin 0.004 saakka</a:t>
            </a:r>
          </a:p>
          <a:p>
            <a:r>
              <a:rPr lang="fi-FI" sz="2400" dirty="0"/>
              <a:t>Erityisesti jos uoma palautunut luonnontilan kaltaiseksi tai on uhanalaisia tai rauhoitettuja lajeja</a:t>
            </a:r>
          </a:p>
          <a:p>
            <a:pPr lvl="1"/>
            <a:r>
              <a:rPr lang="fi-FI" sz="2000" dirty="0"/>
              <a:t>huomioitava myös alapuolinen vesistö -&gt; Ylävirtaan arvokkaista elinympäristöistä</a:t>
            </a:r>
          </a:p>
          <a:p>
            <a:pPr lvl="1"/>
            <a:r>
              <a:rPr lang="fi-FI" sz="2000" dirty="0"/>
              <a:t>Sinne missä olisi virtavesieliöille sopivat olosuhteet</a:t>
            </a:r>
          </a:p>
          <a:p>
            <a:r>
              <a:rPr lang="fi-FI" sz="2400" dirty="0"/>
              <a:t>Kasautumisalttiit, tulvaherkät uomaosuudet</a:t>
            </a:r>
          </a:p>
          <a:p>
            <a:r>
              <a:rPr lang="fi-FI" sz="2400" dirty="0"/>
              <a:t>Vedenlaatuhyötyjen kannalta sinne, missä suurimmat kiintoaine- ja ravinne-pitoisuudet (suurimpien peltoalueiden kohdalla/alaosalla)</a:t>
            </a:r>
            <a:endParaRPr lang="en-US" sz="2400" dirty="0"/>
          </a:p>
          <a:p>
            <a:r>
              <a:rPr lang="fi-FI" sz="2400" dirty="0"/>
              <a:t>Kaivumassat vaikuttavat</a:t>
            </a:r>
          </a:p>
          <a:p>
            <a:r>
              <a:rPr lang="fi-FI" sz="2400" dirty="0"/>
              <a:t>Voidaan tehdä osaan uomaverkostoa, jo 10-20% uomapituudesta voi tuoda todennettavia hyötyjä </a:t>
            </a:r>
          </a:p>
          <a:p>
            <a:endParaRPr lang="fi-FI" sz="2400" dirty="0">
              <a:latin typeface="Gill Sans MT" panose="020B0502020104020203" pitchFamily="34" charset="0"/>
            </a:endParaRPr>
          </a:p>
        </p:txBody>
      </p:sp>
    </p:spTree>
    <p:extLst>
      <p:ext uri="{BB962C8B-B14F-4D97-AF65-F5344CB8AC3E}">
        <p14:creationId xmlns:p14="http://schemas.microsoft.com/office/powerpoint/2010/main" val="29115388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7C971D-296A-4884-BDE1-87A54C950733}"/>
              </a:ext>
            </a:extLst>
          </p:cNvPr>
          <p:cNvSpPr>
            <a:spLocks noGrp="1"/>
          </p:cNvSpPr>
          <p:nvPr>
            <p:ph type="title"/>
          </p:nvPr>
        </p:nvSpPr>
        <p:spPr>
          <a:xfrm>
            <a:off x="1481959" y="365125"/>
            <a:ext cx="9133490" cy="1325563"/>
          </a:xfrm>
        </p:spPr>
        <p:txBody>
          <a:bodyPr/>
          <a:lstStyle/>
          <a:p>
            <a:r>
              <a:rPr lang="fi-FI" dirty="0"/>
              <a:t>Kaksitasouoman </a:t>
            </a:r>
            <a:br>
              <a:rPr lang="fi-FI" dirty="0"/>
            </a:br>
            <a:r>
              <a:rPr lang="fi-FI" dirty="0"/>
              <a:t>toteutusvaihtoehtoja</a:t>
            </a:r>
            <a:endParaRPr lang="fi-FI" dirty="0">
              <a:latin typeface="Century Gothic" panose="020B0502020202020204" pitchFamily="34" charset="0"/>
            </a:endParaRPr>
          </a:p>
        </p:txBody>
      </p:sp>
      <p:sp>
        <p:nvSpPr>
          <p:cNvPr id="5" name="Content Placeholder 4">
            <a:extLst>
              <a:ext uri="{FF2B5EF4-FFF2-40B4-BE49-F238E27FC236}">
                <a16:creationId xmlns:a16="http://schemas.microsoft.com/office/drawing/2014/main" id="{56D1135F-E343-409A-B6C0-8CB10C9A65F8}"/>
              </a:ext>
            </a:extLst>
          </p:cNvPr>
          <p:cNvSpPr>
            <a:spLocks noGrp="1"/>
          </p:cNvSpPr>
          <p:nvPr>
            <p:ph sz="half" idx="1"/>
          </p:nvPr>
        </p:nvSpPr>
        <p:spPr>
          <a:xfrm>
            <a:off x="838199" y="1825625"/>
            <a:ext cx="6957061" cy="4351338"/>
          </a:xfrm>
        </p:spPr>
        <p:txBody>
          <a:bodyPr vert="horz" lIns="91440" tIns="45720" rIns="91440" bIns="45720" rtlCol="0" anchor="t">
            <a:normAutofit fontScale="92500" lnSpcReduction="20000"/>
          </a:bodyPr>
          <a:lstStyle/>
          <a:p>
            <a:r>
              <a:rPr lang="fi-FI" dirty="0"/>
              <a:t>Jos kuivatussyvyys liian pieni (esim. pohjasta leveät,  umpeenkasvaneet) -&gt; kaivamalla alivesiuoma</a:t>
            </a:r>
          </a:p>
          <a:p>
            <a:r>
              <a:rPr lang="fi-FI" dirty="0"/>
              <a:t>Jos vedenjohtokyky/poikkileikkaus liian pieni (esim. uomaosuudet, joissa kuivempinakin aikoina virtaava alivesiuoma) -&gt; kaivamalla tulvatasanne</a:t>
            </a:r>
          </a:p>
          <a:p>
            <a:r>
              <a:rPr lang="fi-FI" dirty="0"/>
              <a:t>USA:ssa myös kavennettu alivesiuomaa </a:t>
            </a:r>
          </a:p>
          <a:p>
            <a:r>
              <a:rPr lang="fi-FI" dirty="0"/>
              <a:t>Tai näiden yhdistelmä</a:t>
            </a:r>
          </a:p>
          <a:p>
            <a:r>
              <a:rPr lang="fi-FI" dirty="0"/>
              <a:t>Sekä yksi- &amp; kaksipuoleiset tasanteet hydraulisesti toimivia; USA:ssa suurin osa kaksipuoleisia </a:t>
            </a:r>
            <a:endParaRPr lang="en-US" dirty="0"/>
          </a:p>
          <a:p>
            <a:endParaRPr lang="fi-FI" dirty="0">
              <a:latin typeface="Gill Sans MT" panose="020B0502020104020203" pitchFamily="34" charset="0"/>
            </a:endParaRPr>
          </a:p>
        </p:txBody>
      </p:sp>
      <p:pic>
        <p:nvPicPr>
          <p:cNvPr id="6" name="Picture 5">
            <a:extLst>
              <a:ext uri="{FF2B5EF4-FFF2-40B4-BE49-F238E27FC236}">
                <a16:creationId xmlns:a16="http://schemas.microsoft.com/office/drawing/2014/main" id="{F81E42B5-28B2-472A-9C3D-ECD546F32F6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363" r="15601"/>
          <a:stretch/>
        </p:blipFill>
        <p:spPr>
          <a:xfrm>
            <a:off x="8405025" y="365125"/>
            <a:ext cx="3683856" cy="3287295"/>
          </a:xfrm>
          <a:prstGeom prst="rect">
            <a:avLst/>
          </a:prstGeom>
        </p:spPr>
      </p:pic>
      <p:pic>
        <p:nvPicPr>
          <p:cNvPr id="7" name="Picture 2" descr="Rito_050609-200410-pari_pieni">
            <a:extLst>
              <a:ext uri="{FF2B5EF4-FFF2-40B4-BE49-F238E27FC236}">
                <a16:creationId xmlns:a16="http://schemas.microsoft.com/office/drawing/2014/main" id="{8CDD17A1-D8E4-4322-A90B-6A90B6644533}"/>
              </a:ext>
            </a:extLst>
          </p:cNvPr>
          <p:cNvPicPr>
            <a:picLocks noChangeAspect="1" noChangeArrowheads="1"/>
          </p:cNvPicPr>
          <p:nvPr/>
        </p:nvPicPr>
        <p:blipFill rotWithShape="1">
          <a:blip r:embed="rId4" cstate="print"/>
          <a:srcRect r="50871"/>
          <a:stretch/>
        </p:blipFill>
        <p:spPr bwMode="auto">
          <a:xfrm>
            <a:off x="7679216" y="3787357"/>
            <a:ext cx="4409666" cy="3070643"/>
          </a:xfrm>
          <a:prstGeom prst="rect">
            <a:avLst/>
          </a:prstGeom>
          <a:noFill/>
          <a:ln w="9525">
            <a:noFill/>
            <a:miter lim="800000"/>
            <a:headEnd/>
            <a:tailEnd/>
          </a:ln>
        </p:spPr>
      </p:pic>
    </p:spTree>
    <p:extLst>
      <p:ext uri="{BB962C8B-B14F-4D97-AF65-F5344CB8AC3E}">
        <p14:creationId xmlns:p14="http://schemas.microsoft.com/office/powerpoint/2010/main" val="25168117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EFDD5-3C7D-4D34-8D33-3AD4AE0A973F}"/>
              </a:ext>
            </a:extLst>
          </p:cNvPr>
          <p:cNvSpPr>
            <a:spLocks noGrp="1"/>
          </p:cNvSpPr>
          <p:nvPr>
            <p:ph type="title"/>
          </p:nvPr>
        </p:nvSpPr>
        <p:spPr>
          <a:xfrm>
            <a:off x="1633728" y="365125"/>
            <a:ext cx="8863584" cy="1325563"/>
          </a:xfrm>
        </p:spPr>
        <p:txBody>
          <a:bodyPr/>
          <a:lstStyle/>
          <a:p>
            <a:pPr algn="ctr"/>
            <a:r>
              <a:rPr lang="fi-FI" dirty="0"/>
              <a:t>Tärkeitä maatalousuomien mitoituksessa huomioitavia tekijöitä</a:t>
            </a:r>
            <a:endParaRPr lang="fi-FI" dirty="0">
              <a:latin typeface="Century Gothic" panose="020B0502020202020204" pitchFamily="34" charset="0"/>
            </a:endParaRPr>
          </a:p>
        </p:txBody>
      </p:sp>
      <p:sp>
        <p:nvSpPr>
          <p:cNvPr id="3" name="Content Placeholder 2">
            <a:extLst>
              <a:ext uri="{FF2B5EF4-FFF2-40B4-BE49-F238E27FC236}">
                <a16:creationId xmlns:a16="http://schemas.microsoft.com/office/drawing/2014/main" id="{AB508ED8-FCD2-4EB7-AAC6-395471800AF8}"/>
              </a:ext>
            </a:extLst>
          </p:cNvPr>
          <p:cNvSpPr>
            <a:spLocks noGrp="1"/>
          </p:cNvSpPr>
          <p:nvPr>
            <p:ph idx="1"/>
          </p:nvPr>
        </p:nvSpPr>
        <p:spPr/>
        <p:txBody>
          <a:bodyPr/>
          <a:lstStyle/>
          <a:p>
            <a:r>
              <a:rPr lang="fi-FI" dirty="0"/>
              <a:t>Mitoitusvirtaama(t): HQ</a:t>
            </a:r>
            <a:r>
              <a:rPr lang="fi-FI" baseline="-25000" dirty="0"/>
              <a:t>1/10</a:t>
            </a:r>
            <a:r>
              <a:rPr lang="fi-FI" dirty="0"/>
              <a:t>, HQ</a:t>
            </a:r>
            <a:r>
              <a:rPr lang="fi-FI" baseline="-25000" dirty="0"/>
              <a:t>1/20 </a:t>
            </a:r>
            <a:r>
              <a:rPr lang="fi-FI" dirty="0"/>
              <a:t>vai joku muu? MQ</a:t>
            </a:r>
            <a:endParaRPr lang="fi-FI" baseline="-25000" dirty="0"/>
          </a:p>
          <a:p>
            <a:r>
              <a:rPr lang="fi-FI" dirty="0"/>
              <a:t>Vedenjohtokyky - virtausvastus (</a:t>
            </a:r>
            <a:r>
              <a:rPr lang="fi-FI" dirty="0" err="1"/>
              <a:t>Manningin</a:t>
            </a:r>
            <a:r>
              <a:rPr lang="fi-FI" dirty="0"/>
              <a:t> n / kitkahäviökerroin f) -&gt; vedenkorkeus, virtausnopeus</a:t>
            </a:r>
          </a:p>
          <a:p>
            <a:r>
              <a:rPr lang="fi-FI" dirty="0"/>
              <a:t>Kuivatussyvyys -&gt; salaojituksen toiminta</a:t>
            </a:r>
          </a:p>
          <a:p>
            <a:r>
              <a:rPr lang="fi-FI" dirty="0"/>
              <a:t>Alivesiuoma -&gt; eliöiden elinolosuhteet, uoman puhtaana pysyminen</a:t>
            </a:r>
          </a:p>
          <a:p>
            <a:r>
              <a:rPr lang="fi-FI" dirty="0"/>
              <a:t>Sedimenttiprosessit ja valuma-alueelta tuleva kiintoainekuorma -&gt; uomien morfologinen kehitys, veden laatu</a:t>
            </a:r>
          </a:p>
          <a:p>
            <a:r>
              <a:rPr lang="fi-FI" dirty="0"/>
              <a:t>Ilmastonmuutoksen vaikutukset: mm. veden pidätys ja varastointi kuivia jaksoja varten</a:t>
            </a:r>
          </a:p>
          <a:p>
            <a:endParaRPr lang="fi-FI" dirty="0">
              <a:latin typeface="Gill Sans MT" panose="020B0502020104020203" pitchFamily="34" charset="0"/>
            </a:endParaRPr>
          </a:p>
        </p:txBody>
      </p:sp>
    </p:spTree>
    <p:extLst>
      <p:ext uri="{BB962C8B-B14F-4D97-AF65-F5344CB8AC3E}">
        <p14:creationId xmlns:p14="http://schemas.microsoft.com/office/powerpoint/2010/main" val="3192916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EFDD5-3C7D-4D34-8D33-3AD4AE0A973F}"/>
              </a:ext>
            </a:extLst>
          </p:cNvPr>
          <p:cNvSpPr>
            <a:spLocks noGrp="1"/>
          </p:cNvSpPr>
          <p:nvPr>
            <p:ph type="title"/>
          </p:nvPr>
        </p:nvSpPr>
        <p:spPr>
          <a:xfrm>
            <a:off x="1633728" y="365125"/>
            <a:ext cx="8863584" cy="1325563"/>
          </a:xfrm>
        </p:spPr>
        <p:txBody>
          <a:bodyPr/>
          <a:lstStyle/>
          <a:p>
            <a:pPr algn="ctr"/>
            <a:r>
              <a:rPr lang="fi-FI" dirty="0"/>
              <a:t>Ympäristöystävällisen maankuivatuksen perusteita</a:t>
            </a:r>
            <a:endParaRPr lang="fi-FI" dirty="0">
              <a:latin typeface="Century Gothic" panose="020B0502020202020204" pitchFamily="34" charset="0"/>
            </a:endParaRPr>
          </a:p>
        </p:txBody>
      </p:sp>
      <p:sp>
        <p:nvSpPr>
          <p:cNvPr id="3" name="Content Placeholder 2">
            <a:extLst>
              <a:ext uri="{FF2B5EF4-FFF2-40B4-BE49-F238E27FC236}">
                <a16:creationId xmlns:a16="http://schemas.microsoft.com/office/drawing/2014/main" id="{AB508ED8-FCD2-4EB7-AAC6-395471800AF8}"/>
              </a:ext>
            </a:extLst>
          </p:cNvPr>
          <p:cNvSpPr>
            <a:spLocks noGrp="1"/>
          </p:cNvSpPr>
          <p:nvPr>
            <p:ph idx="1"/>
          </p:nvPr>
        </p:nvSpPr>
        <p:spPr/>
        <p:txBody>
          <a:bodyPr>
            <a:normAutofit lnSpcReduction="10000"/>
          </a:bodyPr>
          <a:lstStyle/>
          <a:p>
            <a:r>
              <a:rPr lang="fi-FI" dirty="0"/>
              <a:t>Uomien linjaus -&gt; suoristamisen välttäminen, mutkittelu</a:t>
            </a:r>
          </a:p>
          <a:p>
            <a:r>
              <a:rPr lang="fi-FI" dirty="0"/>
              <a:t>Monipuoliset poikkileikkaukset -&gt; syvyys- ja leveysvaihtelu</a:t>
            </a:r>
          </a:p>
          <a:p>
            <a:r>
              <a:rPr lang="fi-FI" dirty="0"/>
              <a:t>Kasvillisuus – ylläpito</a:t>
            </a:r>
          </a:p>
          <a:p>
            <a:r>
              <a:rPr lang="fi-FI" dirty="0"/>
              <a:t>Liiallisen eroosion/kasautumisen hallinta</a:t>
            </a:r>
          </a:p>
          <a:p>
            <a:r>
              <a:rPr lang="fi-FI" dirty="0"/>
              <a:t>Sopiva luiskakaltevuus riippuu maaperästä</a:t>
            </a:r>
          </a:p>
          <a:p>
            <a:r>
              <a:rPr lang="fi-FI" dirty="0"/>
              <a:t>Mahdollisimman luonnontilaisen kaltaiset virtaus- ja uomamorfologiaolosuhteet</a:t>
            </a:r>
          </a:p>
          <a:p>
            <a:r>
              <a:rPr lang="fi-FI" dirty="0"/>
              <a:t>Uomamateriaalien monipuolistaminen</a:t>
            </a:r>
          </a:p>
          <a:p>
            <a:r>
              <a:rPr lang="fi-FI" dirty="0"/>
              <a:t>Elinympäristöjen palauttaminen</a:t>
            </a:r>
          </a:p>
          <a:p>
            <a:endParaRPr lang="fi-FI" dirty="0">
              <a:latin typeface="Gill Sans MT" panose="020B0502020104020203" pitchFamily="34" charset="0"/>
            </a:endParaRPr>
          </a:p>
        </p:txBody>
      </p:sp>
    </p:spTree>
    <p:extLst>
      <p:ext uri="{BB962C8B-B14F-4D97-AF65-F5344CB8AC3E}">
        <p14:creationId xmlns:p14="http://schemas.microsoft.com/office/powerpoint/2010/main" val="20007816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Asiakirja" ma:contentTypeID="0x010100FC273FBDB1AAC448BDBB3CA1302F22C6" ma:contentTypeVersion="3" ma:contentTypeDescription="Luo uusi asiakirja." ma:contentTypeScope="" ma:versionID="3cf92efc90fd97c5548b5b3f6d259d45">
  <xsd:schema xmlns:xsd="http://www.w3.org/2001/XMLSchema" xmlns:xs="http://www.w3.org/2001/XMLSchema" xmlns:p="http://schemas.microsoft.com/office/2006/metadata/properties" xmlns:ns2="ebb82943-49da-4504-a2f3-a33fb2eb95f1" targetNamespace="http://schemas.microsoft.com/office/2006/metadata/properties" ma:root="true" ma:fieldsID="73a7f945de27690f0e5612b79736f6f4" ns2:_="">
    <xsd:import namespace="ebb82943-49da-4504-a2f3-a33fb2eb95f1"/>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bb82943-49da-4504-a2f3-a33fb2eb95f1" elementFormDefault="qualified">
    <xsd:import namespace="http://schemas.microsoft.com/office/2006/documentManagement/types"/>
    <xsd:import namespace="http://schemas.microsoft.com/office/infopath/2007/PartnerControls"/>
    <xsd:element name="SharedWithUsers" ma:index="8"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56825C9-9576-4ED0-91BF-029A65DE541D}">
  <ds:schemaRefs>
    <ds:schemaRef ds:uri="http://schemas.microsoft.com/sharepoint/v3/contenttype/forms"/>
  </ds:schemaRefs>
</ds:datastoreItem>
</file>

<file path=customXml/itemProps2.xml><?xml version="1.0" encoding="utf-8"?>
<ds:datastoreItem xmlns:ds="http://schemas.openxmlformats.org/officeDocument/2006/customXml" ds:itemID="{DAF0AC39-9202-4F65-B703-E8DCC0643F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bb82943-49da-4504-a2f3-a33fb2eb95f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69BFA0E-1FA4-4659-952D-D3C20F66D4A5}">
  <ds:schemaRefs>
    <ds:schemaRef ds:uri="http://schemas.microsoft.com/office/infopath/2007/PartnerControls"/>
    <ds:schemaRef ds:uri="http://schemas.microsoft.com/office/2006/metadata/properties"/>
    <ds:schemaRef ds:uri="http://purl.org/dc/dcmitype/"/>
    <ds:schemaRef ds:uri="http://schemas.microsoft.com/office/2006/documentManagement/types"/>
    <ds:schemaRef ds:uri="http://www.w3.org/XML/1998/namespace"/>
    <ds:schemaRef ds:uri="http://purl.org/dc/elements/1.1/"/>
    <ds:schemaRef ds:uri="ebb82943-49da-4504-a2f3-a33fb2eb95f1"/>
    <ds:schemaRef ds:uri="http://schemas.openxmlformats.org/package/2006/metadata/core-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1032</TotalTime>
  <Words>2659</Words>
  <Application>Microsoft Office PowerPoint</Application>
  <PresentationFormat>Laajakuva</PresentationFormat>
  <Paragraphs>293</Paragraphs>
  <Slides>33</Slides>
  <Notes>0</Notes>
  <HiddenSlides>0</HiddenSlides>
  <MMClips>0</MMClips>
  <ScaleCrop>false</ScaleCrop>
  <HeadingPairs>
    <vt:vector size="6" baseType="variant">
      <vt:variant>
        <vt:lpstr>Käytetyt fontit</vt:lpstr>
      </vt:variant>
      <vt:variant>
        <vt:i4>6</vt:i4>
      </vt:variant>
      <vt:variant>
        <vt:lpstr>Teema</vt:lpstr>
      </vt:variant>
      <vt:variant>
        <vt:i4>1</vt:i4>
      </vt:variant>
      <vt:variant>
        <vt:lpstr>Dian otsikot</vt:lpstr>
      </vt:variant>
      <vt:variant>
        <vt:i4>33</vt:i4>
      </vt:variant>
    </vt:vector>
  </HeadingPairs>
  <TitlesOfParts>
    <vt:vector size="40" baseType="lpstr">
      <vt:lpstr>Arial</vt:lpstr>
      <vt:lpstr>Calibri</vt:lpstr>
      <vt:lpstr>Calibri Light</vt:lpstr>
      <vt:lpstr>Century Gothic</vt:lpstr>
      <vt:lpstr>Gill Sans MT</vt:lpstr>
      <vt:lpstr>Wingdings</vt:lpstr>
      <vt:lpstr>Office Theme</vt:lpstr>
      <vt:lpstr>PowerPoint-esitys</vt:lpstr>
      <vt:lpstr>Ohjeistus kaksitasouomien suunnitteluun, mitoitukseen, rakentamiseen ja hoitoon </vt:lpstr>
      <vt:lpstr>Sisällys</vt:lpstr>
      <vt:lpstr>Ympäristöystävälliset kaksitasouomat  -teknisten ja ympäristönäkökohtien yhdistäminen maankuivatuksessa ja tulvanhallinnassa </vt:lpstr>
      <vt:lpstr>Oletettuja etuja verrattuna perinteisiin uomiin</vt:lpstr>
      <vt:lpstr>Minne kaksitasouomat soveltuvat? </vt:lpstr>
      <vt:lpstr>Kaksitasouoman  toteutusvaihtoehtoja</vt:lpstr>
      <vt:lpstr>Tärkeitä maatalousuomien mitoituksessa huomioitavia tekijöitä</vt:lpstr>
      <vt:lpstr>Ympäristöystävällisen maankuivatuksen perusteita</vt:lpstr>
      <vt:lpstr>Kaksitasouomien hydraulinen suunnittelu ja ylläpito</vt:lpstr>
      <vt:lpstr>Kaksitasouomien suunnittelussa huomioitavaa: vedenlaatu</vt:lpstr>
      <vt:lpstr>Tietoa kaksitasouomien kustannuksista</vt:lpstr>
      <vt:lpstr>Kaksitasouomat osana metsätalouden vesienhallintaa</vt:lpstr>
      <vt:lpstr>Suositukset metsäkohteelle</vt:lpstr>
      <vt:lpstr>Suositukset metsäkohteelle</vt:lpstr>
      <vt:lpstr>Suositukset metsäkohteelle</vt:lpstr>
      <vt:lpstr>Suositukset metsäkohteelle</vt:lpstr>
      <vt:lpstr>Suunnitelman sisältö metsäkohteella</vt:lpstr>
      <vt:lpstr>Kaksitasouoma metsäkohteella</vt:lpstr>
      <vt:lpstr>Kiintoainekulkeuman välttäminen kaivutyössä</vt:lpstr>
      <vt:lpstr>Kaksitasouomien hoito</vt:lpstr>
      <vt:lpstr>Kaksitasouomien hoito</vt:lpstr>
      <vt:lpstr>Kaksitasouomien hoito</vt:lpstr>
      <vt:lpstr>Kaksitasouomien hoito</vt:lpstr>
      <vt:lpstr>PowerPoint-esitys</vt:lpstr>
      <vt:lpstr>Kunnossapito ja seuranta</vt:lpstr>
      <vt:lpstr>Kaksitasouomat suhteessa muihin vesienhallinta- ja suojelukeinoihin</vt:lpstr>
      <vt:lpstr>Kaksitasouomat suhteessa muihin vesienhallinta- ja suojelukeinoihin</vt:lpstr>
      <vt:lpstr>Kaksitasouomat suhteessa muihin vesienhallinta- ja suojelukeinoihin</vt:lpstr>
      <vt:lpstr>Kaksitasouomat suhteessa muihin vesienhallinta- ja suojelukeinoihin</vt:lpstr>
      <vt:lpstr>Kaksitasouomat suhteessa muihin vesienhallinta- ja suojelukeinoihin</vt:lpstr>
      <vt:lpstr>Kaksitasouomat suhteessa muihin vesienhallinta- ja suojelukeinoihin</vt:lpstr>
      <vt:lpstr>PowerPoint-esitys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Pihlaja Sameli</dc:creator>
  <cp:lastModifiedBy>Valkama Pasi</cp:lastModifiedBy>
  <cp:revision>79</cp:revision>
  <dcterms:created xsi:type="dcterms:W3CDTF">2021-01-05T07:54:55Z</dcterms:created>
  <dcterms:modified xsi:type="dcterms:W3CDTF">2025-02-06T07:55:46Z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0x010100FC273FBDB1AAC448BDBB3CA1302F22C6</vt:lpwstr>
  </property>
</Properties>
</file>